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9" r:id="rId20"/>
    <p:sldId id="272" r:id="rId21"/>
    <p:sldId id="273" r:id="rId22"/>
    <p:sldId id="274" r:id="rId23"/>
    <p:sldId id="280" r:id="rId24"/>
    <p:sldId id="275" r:id="rId25"/>
    <p:sldId id="27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0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2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quare"/>
          <p:cNvSpPr/>
          <p:nvPr/>
        </p:nvSpPr>
        <p:spPr>
          <a:xfrm>
            <a:off x="0" y="6181571"/>
            <a:ext cx="676427" cy="6764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quare"/>
          <p:cNvSpPr/>
          <p:nvPr/>
        </p:nvSpPr>
        <p:spPr>
          <a:xfrm>
            <a:off x="10499941" y="0"/>
            <a:ext cx="1692174" cy="16921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quare"/>
          <p:cNvSpPr/>
          <p:nvPr/>
        </p:nvSpPr>
        <p:spPr>
          <a:xfrm>
            <a:off x="10800184" y="297003"/>
            <a:ext cx="1196328" cy="1196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224022" cy="218441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6475" y="5818901"/>
            <a:ext cx="5099050" cy="16927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Image"/>
          <p:cNvSpPr>
            <a:spLocks noGrp="1"/>
          </p:cNvSpPr>
          <p:nvPr>
            <p:ph type="pic" idx="13"/>
          </p:nvPr>
        </p:nvSpPr>
        <p:spPr>
          <a:xfrm>
            <a:off x="457200" y="1691994"/>
            <a:ext cx="11277714" cy="391243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8" name="Rectangle"/>
          <p:cNvSpPr>
            <a:spLocks noGrp="1"/>
          </p:cNvSpPr>
          <p:nvPr>
            <p:ph type="body" sz="quarter" idx="14"/>
          </p:nvPr>
        </p:nvSpPr>
        <p:spPr>
          <a:xfrm>
            <a:off x="433740" y="361950"/>
            <a:ext cx="9700860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>
                <a:solidFill>
                  <a:srgbClr val="0066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3674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0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6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0E4D-2041-48CE-951A-D5CB0FFBBB63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5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301814051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179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8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members:    28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2246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54730701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Rosemary Deem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Royal Holloway University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London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policy and its effects on management &amp; leadership in public service </a:t>
                      </a:r>
                      <a:r>
                        <a:rPr lang="en-US" sz="17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</a:t>
                      </a:r>
                      <a:endParaRPr lang="en-US" sz="1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leisure and lifestyles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Qualitative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 quality and equality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and diversity in educational organizations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between teaching and research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 leadership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Bilde 2">
            <a:extLst>
              <a:ext uri="{FF2B5EF4-FFF2-40B4-BE49-F238E27FC236}">
                <a16:creationId xmlns:a16="http://schemas.microsoft.com/office/drawing/2014/main" id="{63E7A25B-1EDE-4213-A1B7-38FFB12A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151492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4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906284145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Maurizio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Ferrera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Milan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social policies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0E08E5F-F1FB-40DD-AD8A-0A3D0DE5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672" r="7961" b="8793"/>
          <a:stretch/>
        </p:blipFill>
        <p:spPr>
          <a:xfrm>
            <a:off x="76200" y="2107095"/>
            <a:ext cx="2289301" cy="30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2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20926723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Karin Ingold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Bern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policy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resilience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transition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resources management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network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design and policy instruments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studies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A19A8E0-946B-485E-9C39-9E8A14ABD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4510" r="26805" b="26636"/>
          <a:stretch/>
        </p:blipFill>
        <p:spPr>
          <a:xfrm>
            <a:off x="76200" y="2174081"/>
            <a:ext cx="2276850" cy="31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38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575856561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Manja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Klemenčič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Ljubljana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and politics of higher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higher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higher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2BEC871B-A229-4A7E-A472-39422E63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70153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07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576494941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Kari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Palonen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Jyväskylä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Helsinki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Conceptual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Parliamentary procedure and rhetoric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Weber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2A0864D-8E21-47DC-B55B-7413A712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836" r="7198" b="5991"/>
          <a:stretch/>
        </p:blipFill>
        <p:spPr>
          <a:xfrm>
            <a:off x="76200" y="2185884"/>
            <a:ext cx="2304684" cy="3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65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482688917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Kirsi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Tirri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Helsinki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 development and gifted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pedagogy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Cross-cultural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 and religious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30AAF2-532A-450D-AABE-A0484E171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2610" r="15664" b="44829"/>
          <a:stretch/>
        </p:blipFill>
        <p:spPr>
          <a:xfrm>
            <a:off x="76200" y="2375452"/>
            <a:ext cx="2319399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52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373778014"/>
              </p:ext>
            </p:extLst>
          </p:nvPr>
        </p:nvGraphicFramePr>
        <p:xfrm>
          <a:off x="2455200" y="0"/>
          <a:ext cx="8316000" cy="90755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Section – Human Mobility, Governance, Environment &amp; Space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154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15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32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353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560555229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Section – Human Mobility, Governance, Environment &amp; Space</a:t>
                      </a:r>
                      <a:endParaRPr lang="en-GB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Iñaki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Alday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Sanz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Tulane University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Barcelona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design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 and urban ecology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public spaces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Landscape studies: cities, riverfronts and water parks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studies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EF14483-46A2-48B8-9A03-A253B98A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2194" r="7869" b="27376"/>
          <a:stretch/>
        </p:blipFill>
        <p:spPr>
          <a:xfrm>
            <a:off x="76200" y="2026790"/>
            <a:ext cx="2320612" cy="33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32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00903654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Section – Human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Mobility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, Governance, Environment &amp; Space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Harriet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Bulkeley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Durham University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United Kingdom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 and governance of environmental issues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Roles of cities and other non-state actors in responding to this global challenge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environmental justice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sustainability focusing energy, smart grids, infrastructure, housing, mobility &amp;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5F3C8AA-A292-497B-A078-4028F50E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1635" r="17149" b="29755"/>
          <a:stretch/>
        </p:blipFill>
        <p:spPr>
          <a:xfrm>
            <a:off x="76200" y="2366757"/>
            <a:ext cx="2274158" cy="25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00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034286568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Section – Human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Mobility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, Governance, Environment &amp; Space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Johannes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Glückler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Ludwig-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Maximillians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-Universität München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 and organizational networks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economic development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economy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Relational research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network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governance and natural resources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institutions and institutional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 space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geography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94065C6-CE73-4D8C-99CA-82F8100B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8489"/>
          <a:stretch/>
        </p:blipFill>
        <p:spPr>
          <a:xfrm>
            <a:off x="158240" y="2409443"/>
            <a:ext cx="2221309" cy="26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82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123275677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Frédéric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Docquier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Luxembourg Institute of Socio-Economic Research</a:t>
                      </a:r>
                      <a:br>
                        <a:rPr lang="en-US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Esch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-sur-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Alzette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Luxembourg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 of migration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 development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1952764-17DB-43B2-9A5B-4B99F2AF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4158" r="3546" b="3781"/>
          <a:stretch/>
        </p:blipFill>
        <p:spPr>
          <a:xfrm>
            <a:off x="76200" y="2485611"/>
            <a:ext cx="2302668" cy="24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56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015516098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140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7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</a:t>
                      </a:r>
                      <a:r>
                        <a:rPr lang="en-US" sz="2200" b="1" i="0" u="none" strike="noStrike" cap="none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:    36</a:t>
                      </a:r>
                      <a:endParaRPr lang="en-US" sz="22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5966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56962044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Susanne Baer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Humboldt University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Feminist legal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constitutional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D858B4C6-EA97-4353-A552-9A0008C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70153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82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66753566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F. Scott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Kieff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George Washington University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Washington DC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property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trade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resolution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Antitrust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Interfaces among technology law, business, national security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21CAB0E-0B1F-4431-8B92-DFAF9627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21817" b="29448"/>
          <a:stretch/>
        </p:blipFill>
        <p:spPr>
          <a:xfrm>
            <a:off x="76200" y="1886092"/>
            <a:ext cx="2317374" cy="3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9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12779592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Randall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Lesaffer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KU Leuven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international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Diplomatic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Laws of war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Constitutional history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BFA20E7-6DC9-406B-B50D-328D80BD1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561" r="20005" b="44723"/>
          <a:stretch/>
        </p:blipFill>
        <p:spPr>
          <a:xfrm>
            <a:off x="139109" y="2233013"/>
            <a:ext cx="2273498" cy="29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212213013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Antonello Miranda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Palermo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systems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private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457EE18-7120-4DEE-9143-646C874F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25878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295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76375175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Niamh Moloney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London School of Economics and Political Science</a:t>
                      </a:r>
                      <a:endParaRPr lang="en-GB" sz="20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financial protection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financial market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dynamics of financial market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 protection regulation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457EE18-7120-4DEE-9143-646C874F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25878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97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49947239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Jiří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Přibáň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Cardiff University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constitutional transitions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6CB1844-1E1A-495E-8C00-9EFFF922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5281"/>
          <a:stretch/>
        </p:blipFill>
        <p:spPr>
          <a:xfrm>
            <a:off x="76201" y="2695017"/>
            <a:ext cx="2317886" cy="19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34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31996122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Grega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Strban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Ljubljana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social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Union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terminology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0BFC679-0FEF-40E9-A3CF-CFED6D4C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2890" r="6509" b="17044"/>
          <a:stretch/>
        </p:blipFill>
        <p:spPr>
          <a:xfrm>
            <a:off x="76200" y="2126378"/>
            <a:ext cx="2294522" cy="31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343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553024657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Frederik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Swennen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Antwerp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Kinship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legal studies (Queer Legal Theory)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4F073203-F719-4825-9E67-4248389F9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3088" r="20539" b="44561"/>
          <a:stretch/>
        </p:blipFill>
        <p:spPr>
          <a:xfrm>
            <a:off x="76200" y="2357625"/>
            <a:ext cx="2284959" cy="2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06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46542840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Matthias Weller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Bonn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procedural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Reconciliation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and cultural property protection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Transnational commercial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dispute resolution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International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civil procedural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E5B08CB-6547-4523-BF01-3FCAC586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6202"/>
            <a:ext cx="2309718" cy="32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0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71579585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Dorothea Kübler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fr-FR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WZB Berlin Social Science Center</a:t>
                      </a:r>
                      <a:br>
                        <a:rPr lang="fr-FR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Game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markets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Behavioral and experimental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and organization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design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 of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1D16D4-D941-48D4-A5A8-F6FE2C21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15405"/>
          <a:stretch/>
        </p:blipFill>
        <p:spPr>
          <a:xfrm>
            <a:off x="76200" y="2504659"/>
            <a:ext cx="2288139" cy="2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096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09874041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Lucia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Zedner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Oxford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&amp; counterterrorism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Punishment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Citizenship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Immigration &amp; border control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justice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0FE6707-E242-41AD-A79F-D9DE627C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4228" r="11203"/>
          <a:stretch/>
        </p:blipFill>
        <p:spPr>
          <a:xfrm>
            <a:off x="87365" y="2306172"/>
            <a:ext cx="2300081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455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287942021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  91</a:t>
                      </a:r>
                    </a:p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  6</a:t>
                      </a:r>
                    </a:p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26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en-GB" sz="20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7862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00268598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Richard Bellamy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College London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Democratic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politics - especially UK and Italy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and constitutional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political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political theory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3693400-550D-413E-A7EC-6047E1E1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7241" r="27415" b="29889"/>
          <a:stretch/>
        </p:blipFill>
        <p:spPr>
          <a:xfrm>
            <a:off x="76200" y="2099081"/>
            <a:ext cx="2317085" cy="32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65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60457100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Sharon Macdonald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Humboldt-Universität 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zu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Berlin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cultural anthropology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Heritage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politics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B5BD8DF-930A-410B-8AC7-57921AB64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4063" r="16486" b="24856"/>
          <a:stretch/>
        </p:blipFill>
        <p:spPr>
          <a:xfrm>
            <a:off x="76200" y="1972326"/>
            <a:ext cx="2267266" cy="33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716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906113063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Attila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Melegh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Corvinus University of Budapest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social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migration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sociology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demography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C46197-2CD2-45E7-B2CC-A286A1B0E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3783" r="17802"/>
          <a:stretch/>
        </p:blipFill>
        <p:spPr>
          <a:xfrm>
            <a:off x="76200" y="2089144"/>
            <a:ext cx="2328953" cy="32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38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77791534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Hui Wang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Tsinghua University</a:t>
                      </a:r>
                      <a:b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Beijing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Rise of modern Chinese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and global social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Twentieth-century China in world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intellectual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literature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32F7F9-AA26-402C-8C74-DD15DF28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5297" r="23749" b="42442"/>
          <a:stretch/>
        </p:blipFill>
        <p:spPr>
          <a:xfrm>
            <a:off x="76200" y="2075854"/>
            <a:ext cx="2288381" cy="32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59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41092138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Ayşe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Zarakol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Cambridge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Sovereignty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orders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sociology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Turkish politics in a comparative perspective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East-West relations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BD90816-544D-4E74-93A8-D360D8FD6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5960"/>
          <a:stretch/>
        </p:blipFill>
        <p:spPr>
          <a:xfrm>
            <a:off x="76200" y="2451188"/>
            <a:ext cx="2309718" cy="26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683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003590699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177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  5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54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8807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88958072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Kenneth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Hugdahl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Bergen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Neuroimaging, functional magnetic resonance imaging (fMRI)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Hemispheric asymmetry and auditory processing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Neuroscience of mental disorders, schizophrenia and auditory hallucinations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psychology, attention and language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26F44AC-648F-4536-B7A0-5D104B427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3091" r="5030"/>
          <a:stretch/>
        </p:blipFill>
        <p:spPr>
          <a:xfrm>
            <a:off x="76200" y="2183563"/>
            <a:ext cx="2315797" cy="30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967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2136592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Sonja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Kotz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Maastricht University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of neuroimaging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Cognitive, affective, comparative, &amp; translational neuroscience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1C951E0-83E9-4446-A7C5-1EF24186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4904"/>
            <a:ext cx="2289604" cy="33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47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584765600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Brian Lucey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Trinity College Dublin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Scientometrics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climate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econometrics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finance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3154E2F-F43D-4C86-8792-A9D92A312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7729" r="20972" b="38744"/>
          <a:stretch/>
        </p:blipFill>
        <p:spPr>
          <a:xfrm>
            <a:off x="76200" y="2393777"/>
            <a:ext cx="2309813" cy="25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987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90235886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Carlo Alberto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Marzi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Verona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Neurophysiology of visual functions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Neuropsychology of vision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magnetic resonance imaging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event-related potentials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Hemispheric asymmetries and Interhemispheric transfer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Neuropsychology of selective attention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4A681C4-A3A4-4BE3-B68F-A57984B67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16548" b="4202"/>
          <a:stretch/>
        </p:blipFill>
        <p:spPr>
          <a:xfrm>
            <a:off x="76200" y="2046473"/>
            <a:ext cx="2303249" cy="32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715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0421604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Uta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Noppeney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Radboud University</a:t>
                      </a:r>
                      <a:br>
                        <a:rPr lang="en-GB" sz="2000" b="1" i="0" u="none" strike="noStrike" cap="none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GB" sz="2000" b="1" i="0" u="none" strike="noStrike" cap="none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Nijmegen</a:t>
                      </a:r>
                      <a:endParaRPr lang="en-GB" sz="20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neuroimaging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(Multisensory) Perceptual inference, Learning &amp; Attention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Semantics &amp; concept learning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F8BE7B-9FE7-4D4C-A2EF-8334DBC2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6808"/>
          <a:stretch/>
        </p:blipFill>
        <p:spPr>
          <a:xfrm>
            <a:off x="76200" y="2182341"/>
            <a:ext cx="2322340" cy="30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4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72346751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Shaul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Shalvi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Amsterdam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Judgment and decision making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Normative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2386508-58F4-4618-A067-EF1D4FB21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66432"/>
            <a:ext cx="2276061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35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16303649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Mirco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Tonin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Free University of 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Bozen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-Bolzano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service motivation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capital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evaluation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preferences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174C60C-E9F1-4F83-80D4-51D2FB0B0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4410"/>
            <a:ext cx="2303335" cy="29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0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365105918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  74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1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members:    25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16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003199325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Duncan Bell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Cambridge University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Political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83B5789A-7F81-4EFA-A960-B67811DD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151492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28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89589542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Daniele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Caramani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University of Zurich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Parties and party systems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Electoral systems and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Democracy and democratization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Populism and technocracy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politics and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Globalization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representation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Nationalism, state formation, and       nation-building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integration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4C5AE3E-F3D5-4F55-86BA-89E8E47A0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4036" r="7510" b="15441"/>
          <a:stretch/>
        </p:blipFill>
        <p:spPr>
          <a:xfrm>
            <a:off x="76200" y="2284144"/>
            <a:ext cx="2292626" cy="27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84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783c18-4378-4405-bede-c051d15d3e21">
      <Terms xmlns="http://schemas.microsoft.com/office/infopath/2007/PartnerControls"/>
    </lcf76f155ced4ddcb4097134ff3c332f>
    <TaxCatchAll xmlns="e8b9a027-e6bc-4897-ad19-46e5c2a776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5B3A66D8AD748A9226BE7593B8586" ma:contentTypeVersion="18" ma:contentTypeDescription="Create a new document." ma:contentTypeScope="" ma:versionID="33cd9d500e5be82e47b26cc9b2eec3f9">
  <xsd:schema xmlns:xsd="http://www.w3.org/2001/XMLSchema" xmlns:xs="http://www.w3.org/2001/XMLSchema" xmlns:p="http://schemas.microsoft.com/office/2006/metadata/properties" xmlns:ns2="97783c18-4378-4405-bede-c051d15d3e21" xmlns:ns3="e8b9a027-e6bc-4897-ad19-46e5c2a776ff" targetNamespace="http://schemas.microsoft.com/office/2006/metadata/properties" ma:root="true" ma:fieldsID="5f8a5c891b707a5b1efa39bdd5e2373a" ns2:_="" ns3:_="">
    <xsd:import namespace="97783c18-4378-4405-bede-c051d15d3e21"/>
    <xsd:import namespace="e8b9a027-e6bc-4897-ad19-46e5c2a77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83c18-4378-4405-bede-c051d15d3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9a027-e6bc-4897-ad19-46e5c2a77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abbd56-97d4-4508-af08-05a332417ba5}" ma:internalName="TaxCatchAll" ma:showField="CatchAllData" ma:web="e8b9a027-e6bc-4897-ad19-46e5c2a77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B0552-1A17-4364-A8F2-82221883CE5E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97783c18-4378-4405-bede-c051d15d3e21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8b9a027-e6bc-4897-ad19-46e5c2a776f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2C98F3-460E-4337-8C82-14B33C83C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83c18-4378-4405-bede-c051d15d3e21"/>
    <ds:schemaRef ds:uri="e8b9a027-e6bc-4897-ad19-46e5c2a77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1B694-AAC7-46D7-BAD4-3FA82D02C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Microsoft Office PowerPoint</Application>
  <PresentationFormat>Breitbild</PresentationFormat>
  <Paragraphs>464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Helvetica</vt:lpstr>
      <vt:lpstr>Helvetica Neue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Coates</dc:creator>
  <cp:lastModifiedBy>Dana Kaiser</cp:lastModifiedBy>
  <cp:revision>87</cp:revision>
  <dcterms:created xsi:type="dcterms:W3CDTF">2023-09-11T10:16:22Z</dcterms:created>
  <dcterms:modified xsi:type="dcterms:W3CDTF">2024-11-21T10:13:47Z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0x0101001895B3A66D8AD748A9226BE7593B8586</vt:lpwstr>
  </property>
</Properties>
</file>