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pitchFamily="34" charset="0"/>
      <p:regular r:id="rId10"/>
      <p:bold r:id="rId11"/>
      <p:italic r:id="rId12"/>
      <p:boldItalic r:id="rId1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mentina Ocska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C"/>
    <a:srgbClr val="00E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186" autoAdjust="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44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C4B46-2B0E-4FF3-95E9-185CE6AE5A52}" type="datetimeFigureOut">
              <a:rPr lang="hu-HU" smtClean="0"/>
              <a:t>2022. 09. 20.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B120-DEA2-41C3-8110-9AF1DBD70C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55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DF8-B858-466F-B2C6-550EB961A70F}" type="datetimeFigureOut">
              <a:rPr lang="hu-HU" smtClean="0"/>
              <a:t>2022. 09. 20.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12CE8-059B-432E-96BA-C0E40CB1A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0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228440" y="340802"/>
            <a:ext cx="6225065" cy="706755"/>
          </a:xfrm>
        </p:spPr>
        <p:txBody>
          <a:bodyPr anchor="b">
            <a:normAutofit/>
          </a:bodyPr>
          <a:lstStyle>
            <a:lvl1pPr>
              <a:defRPr sz="4000" b="1" baseline="0">
                <a:latin typeface="+mn-lt"/>
              </a:defRPr>
            </a:lvl1pPr>
          </a:lstStyle>
          <a:p>
            <a:r>
              <a:rPr lang="hu-HU" dirty="0"/>
              <a:t>TITLE OF THE SLIDE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685804" y="4"/>
            <a:ext cx="2948931" cy="6858001"/>
            <a:chOff x="0" y="0"/>
            <a:chExt cx="1496309" cy="3479800"/>
          </a:xfrm>
          <a:solidFill>
            <a:schemeClr val="accent1"/>
          </a:solidFill>
        </p:grpSpPr>
        <p:sp>
          <p:nvSpPr>
            <p:cNvPr id="9" name="Freeform 3"/>
            <p:cNvSpPr/>
            <p:nvPr/>
          </p:nvSpPr>
          <p:spPr>
            <a:xfrm>
              <a:off x="0" y="0"/>
              <a:ext cx="1496309" cy="3479800"/>
            </a:xfrm>
            <a:custGeom>
              <a:avLst/>
              <a:gdLst/>
              <a:ahLst/>
              <a:cxnLst/>
              <a:rect l="l" t="t" r="r" b="b"/>
              <a:pathLst>
                <a:path w="1496309" h="3479800">
                  <a:moveTo>
                    <a:pt x="0" y="0"/>
                  </a:moveTo>
                  <a:lnTo>
                    <a:pt x="1496309" y="0"/>
                  </a:lnTo>
                  <a:lnTo>
                    <a:pt x="1496309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5"/>
          <p:cNvGrpSpPr/>
          <p:nvPr userDrawn="1"/>
        </p:nvGrpSpPr>
        <p:grpSpPr>
          <a:xfrm>
            <a:off x="4228440" y="938665"/>
            <a:ext cx="6225064" cy="489429"/>
            <a:chOff x="0" y="0"/>
            <a:chExt cx="7268925" cy="571500"/>
          </a:xfrm>
          <a:solidFill>
            <a:schemeClr val="accent1"/>
          </a:solidFill>
        </p:grpSpPr>
        <p:sp>
          <p:nvSpPr>
            <p:cNvPr id="11" name="Freeform 6"/>
            <p:cNvSpPr/>
            <p:nvPr/>
          </p:nvSpPr>
          <p:spPr>
            <a:xfrm>
              <a:off x="0" y="255270"/>
              <a:ext cx="7268925" cy="69850"/>
            </a:xfrm>
            <a:custGeom>
              <a:avLst/>
              <a:gdLst/>
              <a:ahLst/>
              <a:cxnLst/>
              <a:rect l="l" t="t" r="r" b="b"/>
              <a:pathLst>
                <a:path w="7268925" h="69850">
                  <a:moveTo>
                    <a:pt x="69780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268925" y="69850"/>
                  </a:lnTo>
                  <a:lnTo>
                    <a:pt x="7268925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7"/>
          <p:cNvGrpSpPr/>
          <p:nvPr userDrawn="1"/>
        </p:nvGrpSpPr>
        <p:grpSpPr>
          <a:xfrm>
            <a:off x="1016607" y="5714340"/>
            <a:ext cx="2287328" cy="2287328"/>
            <a:chOff x="0" y="0"/>
            <a:chExt cx="6350000" cy="6350000"/>
          </a:xfrm>
        </p:grpSpPr>
        <p:sp>
          <p:nvSpPr>
            <p:cNvPr id="13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0"/>
          <p:cNvGrpSpPr/>
          <p:nvPr userDrawn="1"/>
        </p:nvGrpSpPr>
        <p:grpSpPr>
          <a:xfrm rot="-5400000">
            <a:off x="10557650" y="5223644"/>
            <a:ext cx="1680174" cy="1588540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16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27" name="Téglalap 26"/>
          <p:cNvSpPr/>
          <p:nvPr userDrawn="1"/>
        </p:nvSpPr>
        <p:spPr>
          <a:xfrm>
            <a:off x="928515" y="504023"/>
            <a:ext cx="2465409" cy="3308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Kép helye 25"/>
          <p:cNvSpPr>
            <a:spLocks noGrp="1"/>
          </p:cNvSpPr>
          <p:nvPr>
            <p:ph type="pic" sz="quarter" idx="14" hasCustomPrompt="1"/>
          </p:nvPr>
        </p:nvSpPr>
        <p:spPr>
          <a:xfrm>
            <a:off x="1202714" y="802416"/>
            <a:ext cx="1917010" cy="27036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insert</a:t>
            </a:r>
            <a:r>
              <a:rPr lang="hu-HU" dirty="0"/>
              <a:t> a </a:t>
            </a:r>
            <a:r>
              <a:rPr lang="hu-HU" dirty="0" err="1"/>
              <a:t>picture</a:t>
            </a:r>
            <a:endParaRPr lang="hu-HU" dirty="0"/>
          </a:p>
        </p:txBody>
      </p:sp>
      <p:sp>
        <p:nvSpPr>
          <p:cNvPr id="32" name="Szöveg helye 31"/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3998913"/>
            <a:ext cx="2465387" cy="74295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NAME OF THE MEMBER</a:t>
            </a:r>
          </a:p>
          <a:p>
            <a:pPr lvl="0"/>
            <a:endParaRPr lang="hu-HU" dirty="0"/>
          </a:p>
        </p:txBody>
      </p:sp>
      <p:sp>
        <p:nvSpPr>
          <p:cNvPr id="33" name="Szöveg helye 31"/>
          <p:cNvSpPr>
            <a:spLocks noGrp="1"/>
          </p:cNvSpPr>
          <p:nvPr>
            <p:ph type="body" sz="quarter" idx="16" hasCustomPrompt="1"/>
          </p:nvPr>
        </p:nvSpPr>
        <p:spPr>
          <a:xfrm>
            <a:off x="928537" y="4876717"/>
            <a:ext cx="2465387" cy="35301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Name</a:t>
            </a:r>
            <a:r>
              <a:rPr lang="hu-HU" dirty="0"/>
              <a:t> of </a:t>
            </a:r>
            <a:r>
              <a:rPr lang="hu-HU" dirty="0" err="1"/>
              <a:t>position</a:t>
            </a:r>
            <a:endParaRPr lang="hu-HU" dirty="0"/>
          </a:p>
        </p:txBody>
      </p:sp>
      <p:sp>
        <p:nvSpPr>
          <p:cNvPr id="35" name="Szöveg hely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229101" y="173826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WORKPLACE</a:t>
            </a:r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8" hasCustomPrompt="1"/>
          </p:nvPr>
        </p:nvSpPr>
        <p:spPr>
          <a:xfrm>
            <a:off x="4228439" y="215426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pic>
        <p:nvPicPr>
          <p:cNvPr id="20" name="Picture 4" descr="Academia Europaea - Wikipedia">
            <a:extLst>
              <a:ext uri="{FF2B5EF4-FFF2-40B4-BE49-F238E27FC236}">
                <a16:creationId xmlns:a16="http://schemas.microsoft.com/office/drawing/2014/main" id="{202F54F6-5CF8-4155-AA80-B97069C7A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3" y="5729441"/>
            <a:ext cx="1146715" cy="11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zöveg helye 34">
            <a:extLst>
              <a:ext uri="{FF2B5EF4-FFF2-40B4-BE49-F238E27FC236}">
                <a16:creationId xmlns:a16="http://schemas.microsoft.com/office/drawing/2014/main" id="{02076A80-7E5F-46BB-8FA3-A423C93C47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9101" y="263356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KEY POSITIONS</a:t>
            </a:r>
          </a:p>
        </p:txBody>
      </p:sp>
      <p:sp>
        <p:nvSpPr>
          <p:cNvPr id="22" name="Szöveg helye 40">
            <a:extLst>
              <a:ext uri="{FF2B5EF4-FFF2-40B4-BE49-F238E27FC236}">
                <a16:creationId xmlns:a16="http://schemas.microsoft.com/office/drawing/2014/main" id="{678BC073-D8B8-4615-9039-3B73D5BADE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8439" y="304956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3" name="Szöveg helye 34">
            <a:extLst>
              <a:ext uri="{FF2B5EF4-FFF2-40B4-BE49-F238E27FC236}">
                <a16:creationId xmlns:a16="http://schemas.microsoft.com/office/drawing/2014/main" id="{B684BC59-7178-43D4-B79D-63C03F440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9101" y="352886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MOST IMPORTANT SKILLS</a:t>
            </a:r>
          </a:p>
        </p:txBody>
      </p:sp>
      <p:sp>
        <p:nvSpPr>
          <p:cNvPr id="24" name="Szöveg helye 40">
            <a:extLst>
              <a:ext uri="{FF2B5EF4-FFF2-40B4-BE49-F238E27FC236}">
                <a16:creationId xmlns:a16="http://schemas.microsoft.com/office/drawing/2014/main" id="{D5A8EF2A-1FBB-4EE3-8A79-CB6BE7C9D9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8439" y="394486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5" name="Szöveg helye 34">
            <a:extLst>
              <a:ext uri="{FF2B5EF4-FFF2-40B4-BE49-F238E27FC236}">
                <a16:creationId xmlns:a16="http://schemas.microsoft.com/office/drawing/2014/main" id="{9F12E94C-8FB8-4FC8-ACA0-343542F634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9100" y="4515213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MISSION</a:t>
            </a:r>
          </a:p>
        </p:txBody>
      </p:sp>
      <p:sp>
        <p:nvSpPr>
          <p:cNvPr id="28" name="Szöveg helye 40">
            <a:extLst>
              <a:ext uri="{FF2B5EF4-FFF2-40B4-BE49-F238E27FC236}">
                <a16:creationId xmlns:a16="http://schemas.microsoft.com/office/drawing/2014/main" id="{C2264ECC-138C-4AE0-BFF1-67F3612CAD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28438" y="4931208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9" name="Szöveg helye 34">
            <a:extLst>
              <a:ext uri="{FF2B5EF4-FFF2-40B4-BE49-F238E27FC236}">
                <a16:creationId xmlns:a16="http://schemas.microsoft.com/office/drawing/2014/main" id="{2CED82D4-3374-4A80-83B6-54E9A56500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2220" y="550155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VISION</a:t>
            </a:r>
          </a:p>
        </p:txBody>
      </p:sp>
      <p:sp>
        <p:nvSpPr>
          <p:cNvPr id="30" name="Szöveg helye 40">
            <a:extLst>
              <a:ext uri="{FF2B5EF4-FFF2-40B4-BE49-F238E27FC236}">
                <a16:creationId xmlns:a16="http://schemas.microsoft.com/office/drawing/2014/main" id="{4A7D180B-D243-45FC-B371-F117EFF16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1558" y="591755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7DA1A9E-B723-4D59-8CA6-66005DFD26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23" y="6112302"/>
            <a:ext cx="722040" cy="4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>
            <a:extLst>
              <a:ext uri="{FF2B5EF4-FFF2-40B4-BE49-F238E27FC236}">
                <a16:creationId xmlns:a16="http://schemas.microsoft.com/office/drawing/2014/main" id="{E7899215-FB4A-404C-9305-B53A41FE3522}"/>
              </a:ext>
            </a:extLst>
          </p:cNvPr>
          <p:cNvSpPr/>
          <p:nvPr userDrawn="1"/>
        </p:nvSpPr>
        <p:spPr>
          <a:xfrm>
            <a:off x="10073164" y="57319"/>
            <a:ext cx="1620393" cy="1620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4"/>
            <a:ext cx="12192000" cy="674909"/>
            <a:chOff x="0" y="0"/>
            <a:chExt cx="6186311" cy="152400"/>
          </a:xfrm>
          <a:solidFill>
            <a:schemeClr val="accent1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Ellipszis 1">
            <a:extLst>
              <a:ext uri="{FF2B5EF4-FFF2-40B4-BE49-F238E27FC236}">
                <a16:creationId xmlns:a16="http://schemas.microsoft.com/office/drawing/2014/main" id="{691BAD3F-DD02-4014-A474-CB190999B34C}"/>
              </a:ext>
            </a:extLst>
          </p:cNvPr>
          <p:cNvSpPr/>
          <p:nvPr userDrawn="1"/>
        </p:nvSpPr>
        <p:spPr>
          <a:xfrm>
            <a:off x="10255206" y="239361"/>
            <a:ext cx="1256307" cy="12563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AA292C0-CD1E-480B-9720-85014846682E}"/>
              </a:ext>
            </a:extLst>
          </p:cNvPr>
          <p:cNvSpPr/>
          <p:nvPr userDrawn="1"/>
        </p:nvSpPr>
        <p:spPr>
          <a:xfrm>
            <a:off x="9903758" y="-81154"/>
            <a:ext cx="1959202" cy="18973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368865"/>
              </a:avLst>
            </a:prstTxWarp>
            <a:spAutoFit/>
          </a:bodyPr>
          <a:lstStyle/>
          <a:p>
            <a:pPr algn="ctr"/>
            <a:r>
              <a:rPr lang="hu-HU" sz="1200" b="1" i="0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C – LIFE SCIENCES</a:t>
            </a:r>
            <a:endParaRPr lang="hu-HU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zöveg helye 34">
            <a:extLst>
              <a:ext uri="{FF2B5EF4-FFF2-40B4-BE49-F238E27FC236}">
                <a16:creationId xmlns:a16="http://schemas.microsoft.com/office/drawing/2014/main" id="{48114B7D-733B-49E8-B358-AB26826032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66" y="1175604"/>
            <a:ext cx="5116947" cy="329007"/>
          </a:xfrm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THE MOST IMPORTANT DISCOVERY SO FAR</a:t>
            </a:r>
          </a:p>
        </p:txBody>
      </p:sp>
      <p:sp>
        <p:nvSpPr>
          <p:cNvPr id="13" name="Szöveg helye 40">
            <a:extLst>
              <a:ext uri="{FF2B5EF4-FFF2-40B4-BE49-F238E27FC236}">
                <a16:creationId xmlns:a16="http://schemas.microsoft.com/office/drawing/2014/main" id="{F7A6F48A-A533-43DB-967E-95A0198C9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166" y="1672552"/>
            <a:ext cx="5116948" cy="4730929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eget.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cubilia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non elit.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habitasse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platea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dictumst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Nullam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elementum.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tortor,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fames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libero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semper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hu-HU" dirty="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21F9B101-A46D-40AD-A274-DDCAE7C2DBF9}"/>
              </a:ext>
            </a:extLst>
          </p:cNvPr>
          <p:cNvGrpSpPr/>
          <p:nvPr userDrawn="1"/>
        </p:nvGrpSpPr>
        <p:grpSpPr>
          <a:xfrm rot="-5400000">
            <a:off x="10557650" y="5223644"/>
            <a:ext cx="1680174" cy="1588540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584BA36-488A-4E79-8910-CA08DAD43C96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22" name="Szöveg helye 34">
            <a:extLst>
              <a:ext uri="{FF2B5EF4-FFF2-40B4-BE49-F238E27FC236}">
                <a16:creationId xmlns:a16="http://schemas.microsoft.com/office/drawing/2014/main" id="{5075170E-9723-496C-9B94-D4529B3EF9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1675288"/>
            <a:ext cx="5116947" cy="329007"/>
          </a:xfrm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CURRENT WORK</a:t>
            </a:r>
          </a:p>
        </p:txBody>
      </p:sp>
      <p:sp>
        <p:nvSpPr>
          <p:cNvPr id="23" name="Szöveg helye 34">
            <a:extLst>
              <a:ext uri="{FF2B5EF4-FFF2-40B4-BE49-F238E27FC236}">
                <a16:creationId xmlns:a16="http://schemas.microsoft.com/office/drawing/2014/main" id="{D217209A-9466-40AA-8803-91A5136C4C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1" y="3914887"/>
            <a:ext cx="5116947" cy="329007"/>
          </a:xfrm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FUTURE PLANS</a:t>
            </a:r>
          </a:p>
        </p:txBody>
      </p:sp>
      <p:sp>
        <p:nvSpPr>
          <p:cNvPr id="24" name="Szöveg helye 40">
            <a:extLst>
              <a:ext uri="{FF2B5EF4-FFF2-40B4-BE49-F238E27FC236}">
                <a16:creationId xmlns:a16="http://schemas.microsoft.com/office/drawing/2014/main" id="{8A87F3D6-785E-4EFF-9E94-CECAEC5A3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167537"/>
            <a:ext cx="5116948" cy="1601368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eget.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cubilia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non elit.</a:t>
            </a:r>
            <a:endParaRPr lang="hu-HU" dirty="0"/>
          </a:p>
        </p:txBody>
      </p:sp>
      <p:sp>
        <p:nvSpPr>
          <p:cNvPr id="25" name="Szöveg helye 40">
            <a:extLst>
              <a:ext uri="{FF2B5EF4-FFF2-40B4-BE49-F238E27FC236}">
                <a16:creationId xmlns:a16="http://schemas.microsoft.com/office/drawing/2014/main" id="{76EE8C9F-2FD9-4E4C-A3CF-DC1F9C14C1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364006"/>
            <a:ext cx="5116948" cy="1601367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eget.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cubilia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non elit.</a:t>
            </a:r>
            <a:endParaRPr lang="hu-HU" dirty="0"/>
          </a:p>
        </p:txBody>
      </p:sp>
      <p:pic>
        <p:nvPicPr>
          <p:cNvPr id="26" name="Picture 4" descr="Academia Europaea - Wikipedia">
            <a:extLst>
              <a:ext uri="{FF2B5EF4-FFF2-40B4-BE49-F238E27FC236}">
                <a16:creationId xmlns:a16="http://schemas.microsoft.com/office/drawing/2014/main" id="{11F98D21-D948-4B36-880F-34034D0A8D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87" y="303233"/>
            <a:ext cx="1146715" cy="11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B65293E3-86B9-4351-BB54-F0E53F23F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23" y="6112302"/>
            <a:ext cx="722040" cy="4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>
            <a:extLst>
              <a:ext uri="{FF2B5EF4-FFF2-40B4-BE49-F238E27FC236}">
                <a16:creationId xmlns:a16="http://schemas.microsoft.com/office/drawing/2014/main" id="{E7899215-FB4A-404C-9305-B53A41FE3522}"/>
              </a:ext>
            </a:extLst>
          </p:cNvPr>
          <p:cNvSpPr/>
          <p:nvPr userDrawn="1"/>
        </p:nvSpPr>
        <p:spPr>
          <a:xfrm>
            <a:off x="10073164" y="57319"/>
            <a:ext cx="1620393" cy="1620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4"/>
            <a:ext cx="12192000" cy="674909"/>
            <a:chOff x="0" y="0"/>
            <a:chExt cx="6186311" cy="152400"/>
          </a:xfrm>
          <a:solidFill>
            <a:schemeClr val="accent1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488391" y="5154384"/>
            <a:ext cx="1709058" cy="1698175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Ellipszis 1">
            <a:extLst>
              <a:ext uri="{FF2B5EF4-FFF2-40B4-BE49-F238E27FC236}">
                <a16:creationId xmlns:a16="http://schemas.microsoft.com/office/drawing/2014/main" id="{691BAD3F-DD02-4014-A474-CB190999B34C}"/>
              </a:ext>
            </a:extLst>
          </p:cNvPr>
          <p:cNvSpPr/>
          <p:nvPr userDrawn="1"/>
        </p:nvSpPr>
        <p:spPr>
          <a:xfrm>
            <a:off x="10255206" y="239361"/>
            <a:ext cx="1256307" cy="12563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Picture 4" descr="Academia Europaea - Wikipedia">
            <a:extLst>
              <a:ext uri="{FF2B5EF4-FFF2-40B4-BE49-F238E27FC236}">
                <a16:creationId xmlns:a16="http://schemas.microsoft.com/office/drawing/2014/main" id="{2E893D2D-E72E-4081-B412-1DCDE1B66C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87" y="303233"/>
            <a:ext cx="1146715" cy="11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D240D3D2-82E6-4878-9C7F-44BCDE440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23" y="6112302"/>
            <a:ext cx="722040" cy="45008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BE3E18C9-6ED8-4C69-884B-FF2BF5A32009}"/>
              </a:ext>
            </a:extLst>
          </p:cNvPr>
          <p:cNvSpPr/>
          <p:nvPr userDrawn="1"/>
        </p:nvSpPr>
        <p:spPr>
          <a:xfrm>
            <a:off x="9903758" y="-81154"/>
            <a:ext cx="1959202" cy="18973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368865"/>
              </a:avLst>
            </a:prstTxWarp>
            <a:spAutoFit/>
          </a:bodyPr>
          <a:lstStyle/>
          <a:p>
            <a:pPr algn="ctr"/>
            <a:r>
              <a:rPr lang="hu-HU" sz="1200" b="1" i="0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C – LIFE SCIENCES</a:t>
            </a:r>
            <a:endParaRPr lang="hu-HU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76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228440" y="340802"/>
            <a:ext cx="6225065" cy="706755"/>
          </a:xfrm>
        </p:spPr>
        <p:txBody>
          <a:bodyPr anchor="b">
            <a:normAutofit/>
          </a:bodyPr>
          <a:lstStyle>
            <a:lvl1pPr>
              <a:defRPr sz="4000" b="1" baseline="0">
                <a:latin typeface="+mn-lt"/>
              </a:defRPr>
            </a:lvl1pPr>
          </a:lstStyle>
          <a:p>
            <a:r>
              <a:rPr lang="hu-HU" dirty="0"/>
              <a:t>TITLE OF THE SLIDE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685804" y="4"/>
            <a:ext cx="2948931" cy="6858001"/>
            <a:chOff x="0" y="0"/>
            <a:chExt cx="1496309" cy="3479800"/>
          </a:xfrm>
          <a:solidFill>
            <a:schemeClr val="accent1"/>
          </a:solidFill>
        </p:grpSpPr>
        <p:sp>
          <p:nvSpPr>
            <p:cNvPr id="9" name="Freeform 3"/>
            <p:cNvSpPr/>
            <p:nvPr/>
          </p:nvSpPr>
          <p:spPr>
            <a:xfrm>
              <a:off x="0" y="0"/>
              <a:ext cx="1496309" cy="3479800"/>
            </a:xfrm>
            <a:custGeom>
              <a:avLst/>
              <a:gdLst/>
              <a:ahLst/>
              <a:cxnLst/>
              <a:rect l="l" t="t" r="r" b="b"/>
              <a:pathLst>
                <a:path w="1496309" h="3479800">
                  <a:moveTo>
                    <a:pt x="0" y="0"/>
                  </a:moveTo>
                  <a:lnTo>
                    <a:pt x="1496309" y="0"/>
                  </a:lnTo>
                  <a:lnTo>
                    <a:pt x="1496309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5"/>
          <p:cNvGrpSpPr/>
          <p:nvPr userDrawn="1"/>
        </p:nvGrpSpPr>
        <p:grpSpPr>
          <a:xfrm>
            <a:off x="4228440" y="938665"/>
            <a:ext cx="6225064" cy="489429"/>
            <a:chOff x="0" y="0"/>
            <a:chExt cx="7268925" cy="571500"/>
          </a:xfrm>
          <a:solidFill>
            <a:schemeClr val="accent1"/>
          </a:solidFill>
        </p:grpSpPr>
        <p:sp>
          <p:nvSpPr>
            <p:cNvPr id="11" name="Freeform 6"/>
            <p:cNvSpPr/>
            <p:nvPr/>
          </p:nvSpPr>
          <p:spPr>
            <a:xfrm>
              <a:off x="0" y="255270"/>
              <a:ext cx="7268925" cy="69850"/>
            </a:xfrm>
            <a:custGeom>
              <a:avLst/>
              <a:gdLst/>
              <a:ahLst/>
              <a:cxnLst/>
              <a:rect l="l" t="t" r="r" b="b"/>
              <a:pathLst>
                <a:path w="7268925" h="69850">
                  <a:moveTo>
                    <a:pt x="69780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268925" y="69850"/>
                  </a:lnTo>
                  <a:lnTo>
                    <a:pt x="7268925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7"/>
          <p:cNvGrpSpPr/>
          <p:nvPr userDrawn="1"/>
        </p:nvGrpSpPr>
        <p:grpSpPr>
          <a:xfrm>
            <a:off x="1016607" y="5714340"/>
            <a:ext cx="2287328" cy="2287328"/>
            <a:chOff x="0" y="0"/>
            <a:chExt cx="6350000" cy="6350000"/>
          </a:xfrm>
        </p:grpSpPr>
        <p:sp>
          <p:nvSpPr>
            <p:cNvPr id="13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0"/>
          <p:cNvGrpSpPr/>
          <p:nvPr userDrawn="1"/>
        </p:nvGrpSpPr>
        <p:grpSpPr>
          <a:xfrm rot="-5400000">
            <a:off x="10557650" y="5223644"/>
            <a:ext cx="1680174" cy="1588540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16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27" name="Téglalap 26"/>
          <p:cNvSpPr/>
          <p:nvPr userDrawn="1"/>
        </p:nvSpPr>
        <p:spPr>
          <a:xfrm>
            <a:off x="928515" y="504023"/>
            <a:ext cx="2465409" cy="3308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Kép helye 25"/>
          <p:cNvSpPr>
            <a:spLocks noGrp="1"/>
          </p:cNvSpPr>
          <p:nvPr>
            <p:ph type="pic" sz="quarter" idx="14" hasCustomPrompt="1"/>
          </p:nvPr>
        </p:nvSpPr>
        <p:spPr>
          <a:xfrm>
            <a:off x="1202714" y="802416"/>
            <a:ext cx="1917010" cy="27036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insert</a:t>
            </a:r>
            <a:r>
              <a:rPr lang="hu-HU" dirty="0"/>
              <a:t> a </a:t>
            </a:r>
            <a:r>
              <a:rPr lang="hu-HU" dirty="0" err="1"/>
              <a:t>picture</a:t>
            </a:r>
            <a:endParaRPr lang="hu-HU" dirty="0"/>
          </a:p>
        </p:txBody>
      </p:sp>
      <p:sp>
        <p:nvSpPr>
          <p:cNvPr id="32" name="Szöveg helye 31"/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3998913"/>
            <a:ext cx="2465387" cy="74295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/>
              <a:t>NAME OF THE MEMBER</a:t>
            </a:r>
          </a:p>
          <a:p>
            <a:pPr lvl="0"/>
            <a:endParaRPr lang="hu-HU" dirty="0"/>
          </a:p>
        </p:txBody>
      </p:sp>
      <p:sp>
        <p:nvSpPr>
          <p:cNvPr id="33" name="Szöveg helye 31"/>
          <p:cNvSpPr>
            <a:spLocks noGrp="1"/>
          </p:cNvSpPr>
          <p:nvPr>
            <p:ph type="body" sz="quarter" idx="16" hasCustomPrompt="1"/>
          </p:nvPr>
        </p:nvSpPr>
        <p:spPr>
          <a:xfrm>
            <a:off x="928537" y="4876717"/>
            <a:ext cx="2465387" cy="35301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dirty="0" err="1"/>
              <a:t>Name</a:t>
            </a:r>
            <a:r>
              <a:rPr lang="hu-HU" dirty="0"/>
              <a:t> of </a:t>
            </a:r>
            <a:r>
              <a:rPr lang="hu-HU" dirty="0" err="1"/>
              <a:t>position</a:t>
            </a:r>
            <a:endParaRPr lang="hu-HU" dirty="0"/>
          </a:p>
        </p:txBody>
      </p:sp>
      <p:sp>
        <p:nvSpPr>
          <p:cNvPr id="35" name="Szöveg hely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229101" y="173826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WORKPLACE</a:t>
            </a:r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8" hasCustomPrompt="1"/>
          </p:nvPr>
        </p:nvSpPr>
        <p:spPr>
          <a:xfrm>
            <a:off x="4228439" y="215426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pic>
        <p:nvPicPr>
          <p:cNvPr id="20" name="Picture 4" descr="Academia Europaea - Wikipedia">
            <a:extLst>
              <a:ext uri="{FF2B5EF4-FFF2-40B4-BE49-F238E27FC236}">
                <a16:creationId xmlns:a16="http://schemas.microsoft.com/office/drawing/2014/main" id="{202F54F6-5CF8-4155-AA80-B97069C7A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3" y="5729441"/>
            <a:ext cx="1146715" cy="11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zöveg helye 34">
            <a:extLst>
              <a:ext uri="{FF2B5EF4-FFF2-40B4-BE49-F238E27FC236}">
                <a16:creationId xmlns:a16="http://schemas.microsoft.com/office/drawing/2014/main" id="{02076A80-7E5F-46BB-8FA3-A423C93C47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9101" y="263356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KEY POSITIONS</a:t>
            </a:r>
          </a:p>
        </p:txBody>
      </p:sp>
      <p:sp>
        <p:nvSpPr>
          <p:cNvPr id="22" name="Szöveg helye 40">
            <a:extLst>
              <a:ext uri="{FF2B5EF4-FFF2-40B4-BE49-F238E27FC236}">
                <a16:creationId xmlns:a16="http://schemas.microsoft.com/office/drawing/2014/main" id="{678BC073-D8B8-4615-9039-3B73D5BADE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8439" y="304956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3" name="Szöveg helye 34">
            <a:extLst>
              <a:ext uri="{FF2B5EF4-FFF2-40B4-BE49-F238E27FC236}">
                <a16:creationId xmlns:a16="http://schemas.microsoft.com/office/drawing/2014/main" id="{B684BC59-7178-43D4-B79D-63C03F440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9101" y="352886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MOST IMPORTANT SKILLS</a:t>
            </a:r>
          </a:p>
        </p:txBody>
      </p:sp>
      <p:sp>
        <p:nvSpPr>
          <p:cNvPr id="24" name="Szöveg helye 40">
            <a:extLst>
              <a:ext uri="{FF2B5EF4-FFF2-40B4-BE49-F238E27FC236}">
                <a16:creationId xmlns:a16="http://schemas.microsoft.com/office/drawing/2014/main" id="{D5A8EF2A-1FBB-4EE3-8A79-CB6BE7C9D9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8439" y="394486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5" name="Szöveg helye 34">
            <a:extLst>
              <a:ext uri="{FF2B5EF4-FFF2-40B4-BE49-F238E27FC236}">
                <a16:creationId xmlns:a16="http://schemas.microsoft.com/office/drawing/2014/main" id="{9F12E94C-8FB8-4FC8-ACA0-343542F634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9100" y="4515213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MISSION</a:t>
            </a:r>
          </a:p>
        </p:txBody>
      </p:sp>
      <p:sp>
        <p:nvSpPr>
          <p:cNvPr id="28" name="Szöveg helye 40">
            <a:extLst>
              <a:ext uri="{FF2B5EF4-FFF2-40B4-BE49-F238E27FC236}">
                <a16:creationId xmlns:a16="http://schemas.microsoft.com/office/drawing/2014/main" id="{C2264ECC-138C-4AE0-BFF1-67F3612CAD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28438" y="4931208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sp>
        <p:nvSpPr>
          <p:cNvPr id="29" name="Szöveg helye 34">
            <a:extLst>
              <a:ext uri="{FF2B5EF4-FFF2-40B4-BE49-F238E27FC236}">
                <a16:creationId xmlns:a16="http://schemas.microsoft.com/office/drawing/2014/main" id="{2CED82D4-3374-4A80-83B6-54E9A56500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2220" y="5501558"/>
            <a:ext cx="6825588" cy="3907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VISION</a:t>
            </a:r>
          </a:p>
        </p:txBody>
      </p:sp>
      <p:sp>
        <p:nvSpPr>
          <p:cNvPr id="30" name="Szöveg helye 40">
            <a:extLst>
              <a:ext uri="{FF2B5EF4-FFF2-40B4-BE49-F238E27FC236}">
                <a16:creationId xmlns:a16="http://schemas.microsoft.com/office/drawing/2014/main" id="{4A7D180B-D243-45FC-B371-F117EFF16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1558" y="5917553"/>
            <a:ext cx="6826249" cy="2985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7DA1A9E-B723-4D59-8CA6-66005DFD26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23" y="6112302"/>
            <a:ext cx="722040" cy="4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>
            <a:extLst>
              <a:ext uri="{FF2B5EF4-FFF2-40B4-BE49-F238E27FC236}">
                <a16:creationId xmlns:a16="http://schemas.microsoft.com/office/drawing/2014/main" id="{E7899215-FB4A-404C-9305-B53A41FE3522}"/>
              </a:ext>
            </a:extLst>
          </p:cNvPr>
          <p:cNvSpPr/>
          <p:nvPr userDrawn="1"/>
        </p:nvSpPr>
        <p:spPr>
          <a:xfrm>
            <a:off x="10073164" y="57319"/>
            <a:ext cx="1620393" cy="1620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4"/>
            <a:ext cx="12192000" cy="674909"/>
            <a:chOff x="0" y="0"/>
            <a:chExt cx="6186311" cy="152400"/>
          </a:xfrm>
          <a:solidFill>
            <a:schemeClr val="accent1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Ellipszis 1">
            <a:extLst>
              <a:ext uri="{FF2B5EF4-FFF2-40B4-BE49-F238E27FC236}">
                <a16:creationId xmlns:a16="http://schemas.microsoft.com/office/drawing/2014/main" id="{691BAD3F-DD02-4014-A474-CB190999B34C}"/>
              </a:ext>
            </a:extLst>
          </p:cNvPr>
          <p:cNvSpPr/>
          <p:nvPr userDrawn="1"/>
        </p:nvSpPr>
        <p:spPr>
          <a:xfrm>
            <a:off x="10255206" y="239361"/>
            <a:ext cx="1256307" cy="12563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34">
            <a:extLst>
              <a:ext uri="{FF2B5EF4-FFF2-40B4-BE49-F238E27FC236}">
                <a16:creationId xmlns:a16="http://schemas.microsoft.com/office/drawing/2014/main" id="{48114B7D-733B-49E8-B358-AB26826032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66" y="1175604"/>
            <a:ext cx="5116947" cy="329007"/>
          </a:xfrm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THE MOST IMPORTANT DISCOVERY SO FAR</a:t>
            </a:r>
          </a:p>
        </p:txBody>
      </p:sp>
      <p:sp>
        <p:nvSpPr>
          <p:cNvPr id="13" name="Szöveg helye 40">
            <a:extLst>
              <a:ext uri="{FF2B5EF4-FFF2-40B4-BE49-F238E27FC236}">
                <a16:creationId xmlns:a16="http://schemas.microsoft.com/office/drawing/2014/main" id="{F7A6F48A-A533-43DB-967E-95A0198C9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166" y="1672552"/>
            <a:ext cx="5116948" cy="4730929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eget.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cubilia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non elit.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habitasse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platea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dictumst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Nullam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arcu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elementum.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tortor,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fames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libero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semper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hu-HU" dirty="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21F9B101-A46D-40AD-A274-DDCAE7C2DBF9}"/>
              </a:ext>
            </a:extLst>
          </p:cNvPr>
          <p:cNvGrpSpPr/>
          <p:nvPr userDrawn="1"/>
        </p:nvGrpSpPr>
        <p:grpSpPr>
          <a:xfrm rot="-5400000">
            <a:off x="10557650" y="5223644"/>
            <a:ext cx="1680174" cy="1588540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584BA36-488A-4E79-8910-CA08DAD43C96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22" name="Szöveg helye 34">
            <a:extLst>
              <a:ext uri="{FF2B5EF4-FFF2-40B4-BE49-F238E27FC236}">
                <a16:creationId xmlns:a16="http://schemas.microsoft.com/office/drawing/2014/main" id="{5075170E-9723-496C-9B94-D4529B3EF9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1675288"/>
            <a:ext cx="5116947" cy="329007"/>
          </a:xfrm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CURRENT WORK</a:t>
            </a:r>
          </a:p>
        </p:txBody>
      </p:sp>
      <p:sp>
        <p:nvSpPr>
          <p:cNvPr id="23" name="Szöveg helye 34">
            <a:extLst>
              <a:ext uri="{FF2B5EF4-FFF2-40B4-BE49-F238E27FC236}">
                <a16:creationId xmlns:a16="http://schemas.microsoft.com/office/drawing/2014/main" id="{D217209A-9466-40AA-8803-91A5136C4C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1" y="3914887"/>
            <a:ext cx="5116947" cy="329007"/>
          </a:xfrm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dirty="0"/>
              <a:t>FUTURE PLANS</a:t>
            </a:r>
          </a:p>
        </p:txBody>
      </p:sp>
      <p:sp>
        <p:nvSpPr>
          <p:cNvPr id="24" name="Szöveg helye 40">
            <a:extLst>
              <a:ext uri="{FF2B5EF4-FFF2-40B4-BE49-F238E27FC236}">
                <a16:creationId xmlns:a16="http://schemas.microsoft.com/office/drawing/2014/main" id="{8A87F3D6-785E-4EFF-9E94-CECAEC5A3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167537"/>
            <a:ext cx="5116948" cy="1601368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eget.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cubilia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non elit.</a:t>
            </a:r>
            <a:endParaRPr lang="hu-HU" dirty="0"/>
          </a:p>
        </p:txBody>
      </p:sp>
      <p:sp>
        <p:nvSpPr>
          <p:cNvPr id="25" name="Szöveg helye 40">
            <a:extLst>
              <a:ext uri="{FF2B5EF4-FFF2-40B4-BE49-F238E27FC236}">
                <a16:creationId xmlns:a16="http://schemas.microsoft.com/office/drawing/2014/main" id="{76EE8C9F-2FD9-4E4C-A3CF-DC1F9C14C1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364006"/>
            <a:ext cx="5116948" cy="1601367"/>
          </a:xfrm>
        </p:spPr>
        <p:txBody>
          <a:bodyPr>
            <a:normAutofit/>
          </a:bodyPr>
          <a:lstStyle>
            <a:lvl1pPr algn="just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fermentum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eget.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primis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cubilia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non elit.</a:t>
            </a:r>
            <a:endParaRPr lang="hu-HU" dirty="0"/>
          </a:p>
        </p:txBody>
      </p:sp>
      <p:pic>
        <p:nvPicPr>
          <p:cNvPr id="26" name="Picture 4" descr="Academia Europaea - Wikipedia">
            <a:extLst>
              <a:ext uri="{FF2B5EF4-FFF2-40B4-BE49-F238E27FC236}">
                <a16:creationId xmlns:a16="http://schemas.microsoft.com/office/drawing/2014/main" id="{11F98D21-D948-4B36-880F-34034D0A8D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87" y="303233"/>
            <a:ext cx="1146715" cy="11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B65293E3-86B9-4351-BB54-F0E53F23F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23" y="6112302"/>
            <a:ext cx="722040" cy="450088"/>
          </a:xfrm>
          <a:prstGeom prst="rect">
            <a:avLst/>
          </a:prstGeom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CA5C9392-476E-463F-B8D5-D810DA4C5CC8}"/>
              </a:ext>
            </a:extLst>
          </p:cNvPr>
          <p:cNvSpPr/>
          <p:nvPr userDrawn="1"/>
        </p:nvSpPr>
        <p:spPr>
          <a:xfrm>
            <a:off x="9903758" y="-81154"/>
            <a:ext cx="1959202" cy="18973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368865"/>
              </a:avLst>
            </a:prstTxWarp>
            <a:spAutoFit/>
          </a:bodyPr>
          <a:lstStyle/>
          <a:p>
            <a:pPr algn="ctr"/>
            <a:r>
              <a:rPr lang="hu-HU" sz="1200" b="1" i="0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C – LIFE SCEINCES</a:t>
            </a:r>
            <a:endParaRPr lang="hu-HU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30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60EE-7D56-422E-A43A-BB0618537069}" type="datetimeFigureOut">
              <a:rPr lang="hu-HU" smtClean="0"/>
              <a:t>2022. 09. 20.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D0BD-3504-485F-B6D8-8A923B90824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1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84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627063" algn="l"/>
          <a:tab pos="98266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70129-3BEA-40A4-B29A-2CCC974D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367" y="193868"/>
            <a:ext cx="6225065" cy="706755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hu-HU" sz="2800" dirty="0" err="1">
                <a:solidFill>
                  <a:schemeClr val="bg1"/>
                </a:solidFill>
              </a:rPr>
              <a:t>Section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248F74C-37D5-4465-A313-1196B0F10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1F20BF6-D8B0-42A4-BCA9-045FD855D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A6A040D-FDC7-4376-AFD2-56BBA1504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8537" y="4876716"/>
            <a:ext cx="2465387" cy="742949"/>
          </a:xfrm>
        </p:spPr>
        <p:txBody>
          <a:bodyPr>
            <a:normAutofit/>
          </a:bodyPr>
          <a:lstStyle/>
          <a:p>
            <a:r>
              <a:rPr lang="hu-HU" sz="2400" b="1" i="0" dirty="0"/>
              <a:t>WORKPLACE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698E9B2-2B58-4570-88E4-2BD4F12B18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FIELDS OF SCHOLARSHIP   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6924FBD7-3C03-41C3-8CF1-6A9DFCDFE2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7776" y="2102553"/>
            <a:ext cx="6826249" cy="132644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9A506BFF-5110-4324-AC5D-08C1BA859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28437" y="3788005"/>
            <a:ext cx="6825588" cy="390783"/>
          </a:xfrm>
        </p:spPr>
        <p:txBody>
          <a:bodyPr/>
          <a:lstStyle/>
          <a:p>
            <a:r>
              <a:rPr lang="hu-HU" dirty="0"/>
              <a:t>RESEARCH AIMS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AA9A4F77-6793-4185-B700-81C2BFDF8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7776" y="4216320"/>
            <a:ext cx="6826249" cy="186095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666F33-84E7-6B05-6BDD-8AE04B51B572}"/>
              </a:ext>
            </a:extLst>
          </p:cNvPr>
          <p:cNvSpPr/>
          <p:nvPr/>
        </p:nvSpPr>
        <p:spPr>
          <a:xfrm>
            <a:off x="4070959" y="1052186"/>
            <a:ext cx="6538586" cy="26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E64E27DC-8AF7-46B6-BE06-4246DF50DC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8646" y="1063489"/>
            <a:ext cx="6825588" cy="541020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64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32D7F96-2BD3-47C2-BE35-9F3EAEC628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5640" y="912947"/>
            <a:ext cx="5116947" cy="329007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/>
              <a:t>RESEARCH AREAS</a:t>
            </a:r>
          </a:p>
        </p:txBody>
      </p:sp>
    </p:spTree>
    <p:extLst>
      <p:ext uri="{BB962C8B-B14F-4D97-AF65-F5344CB8AC3E}">
        <p14:creationId xmlns:p14="http://schemas.microsoft.com/office/powerpoint/2010/main" val="2488512349"/>
      </p:ext>
    </p:extLst>
  </p:cSld>
  <p:clrMapOvr>
    <a:masterClrMapping/>
  </p:clrMapOvr>
</p:sld>
</file>

<file path=ppt/theme/theme1.xml><?xml version="1.0" encoding="utf-8"?>
<a:theme xmlns:a="http://schemas.openxmlformats.org/drawingml/2006/main" name="Téma2">
  <a:themeElements>
    <a:clrScheme name="Academia Europaea">
      <a:dk1>
        <a:srgbClr val="424A52"/>
      </a:dk1>
      <a:lt1>
        <a:srgbClr val="FFFFFF"/>
      </a:lt1>
      <a:dk2>
        <a:srgbClr val="FFFFFF"/>
      </a:dk2>
      <a:lt2>
        <a:srgbClr val="FFFFFF"/>
      </a:lt2>
      <a:accent1>
        <a:srgbClr val="0A5D9E"/>
      </a:accent1>
      <a:accent2>
        <a:srgbClr val="0A5D9E"/>
      </a:accent2>
      <a:accent3>
        <a:srgbClr val="0A5D9E"/>
      </a:accent3>
      <a:accent4>
        <a:srgbClr val="0A5D9E"/>
      </a:accent4>
      <a:accent5>
        <a:srgbClr val="0A5D9E"/>
      </a:accent5>
      <a:accent6>
        <a:srgbClr val="0A5D9E"/>
      </a:accent6>
      <a:hlink>
        <a:srgbClr val="0A5D9E"/>
      </a:hlink>
      <a:folHlink>
        <a:srgbClr val="0A5D9E"/>
      </a:folHlink>
    </a:clrScheme>
    <a:fontScheme name="TM Fonts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_MAIN_TEMPLATE" id="{87DE1CC8-DA17-458E-86FB-D0F3E8581A20}" vid="{8EFDDD6E-B9E7-4DE7-A836-EC48371BFED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11</Words>
  <Application>Microsoft Office PowerPoint</Application>
  <PresentationFormat>Szélesvásznú</PresentationFormat>
  <Paragraphs>6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Téma2</vt:lpstr>
      <vt:lpstr>Section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Tulajdonos</dc:creator>
  <cp:lastModifiedBy>Kondorosi Éva Zsuzsanna</cp:lastModifiedBy>
  <cp:revision>46</cp:revision>
  <dcterms:created xsi:type="dcterms:W3CDTF">2021-02-23T14:07:11Z</dcterms:created>
  <dcterms:modified xsi:type="dcterms:W3CDTF">2022-09-20T12:33:50Z</dcterms:modified>
</cp:coreProperties>
</file>