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7" r:id="rId3"/>
    <p:sldId id="529" r:id="rId4"/>
    <p:sldId id="530" r:id="rId5"/>
    <p:sldId id="498" r:id="rId6"/>
    <p:sldId id="494" r:id="rId7"/>
    <p:sldId id="495" r:id="rId8"/>
    <p:sldId id="496" r:id="rId9"/>
    <p:sldId id="497" r:id="rId10"/>
    <p:sldId id="502" r:id="rId11"/>
    <p:sldId id="510" r:id="rId12"/>
    <p:sldId id="511" r:id="rId13"/>
    <p:sldId id="512" r:id="rId14"/>
    <p:sldId id="513" r:id="rId15"/>
    <p:sldId id="509" r:id="rId16"/>
    <p:sldId id="508" r:id="rId17"/>
    <p:sldId id="514" r:id="rId18"/>
    <p:sldId id="521" r:id="rId19"/>
    <p:sldId id="520" r:id="rId20"/>
    <p:sldId id="506" r:id="rId21"/>
    <p:sldId id="522" r:id="rId22"/>
    <p:sldId id="525" r:id="rId23"/>
    <p:sldId id="528" r:id="rId24"/>
    <p:sldId id="532" r:id="rId25"/>
    <p:sldId id="533" r:id="rId26"/>
    <p:sldId id="518" r:id="rId27"/>
  </p:sldIdLst>
  <p:sldSz cx="9144000" cy="6858000" type="screen4x3"/>
  <p:notesSz cx="7315200" cy="9601200"/>
  <p:custShowLst>
    <p:custShow name="Rings and Tokens" id="0">
      <p:sldLst/>
    </p:custShow>
    <p:custShow name="Elastic Clocks" id="1">
      <p:sldLst/>
    </p:custShow>
    <p:custShow name="Synchronous operation" id="2">
      <p:sldLst/>
    </p:custShow>
    <p:custShow name="De-synchronization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dicf" initials="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FFCC00"/>
    <a:srgbClr val="FF9933"/>
    <a:srgbClr val="000000"/>
    <a:srgbClr val="F1F7FC"/>
    <a:srgbClr val="E1EBF5"/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8068" autoAdjust="0"/>
  </p:normalViewPr>
  <p:slideViewPr>
    <p:cSldViewPr>
      <p:cViewPr>
        <p:scale>
          <a:sx n="134" d="100"/>
          <a:sy n="134" d="100"/>
        </p:scale>
        <p:origin x="-96" y="-78"/>
      </p:cViewPr>
      <p:guideLst>
        <p:guide orient="horz" pos="2016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46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C00000"/>
                </a:solidFill>
              </a:rPr>
              <a:t>Volts</a:t>
            </a:r>
            <a:endParaRPr lang="en-US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8.1790123456790299E-3"/>
          <c:y val="1.40845070422535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250nm</c:v>
                </c:pt>
                <c:pt idx="1">
                  <c:v>180nm</c:v>
                </c:pt>
                <c:pt idx="2">
                  <c:v>130nm</c:v>
                </c:pt>
                <c:pt idx="3">
                  <c:v>90nm</c:v>
                </c:pt>
                <c:pt idx="4">
                  <c:v>65nm</c:v>
                </c:pt>
                <c:pt idx="5">
                  <c:v>32nm</c:v>
                </c:pt>
                <c:pt idx="6">
                  <c:v>14nm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2.5</c:v>
                </c:pt>
                <c:pt idx="1">
                  <c:v>1.8</c:v>
                </c:pt>
                <c:pt idx="2">
                  <c:v>1.3</c:v>
                </c:pt>
                <c:pt idx="3">
                  <c:v>1.2</c:v>
                </c:pt>
                <c:pt idx="4">
                  <c:v>1.1000000000000001</c:v>
                </c:pt>
                <c:pt idx="5">
                  <c:v>0.9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21760"/>
        <c:axId val="132823296"/>
      </c:barChart>
      <c:catAx>
        <c:axId val="1328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3296"/>
        <c:crosses val="autoZero"/>
        <c:auto val="1"/>
        <c:lblAlgn val="ctr"/>
        <c:lblOffset val="100"/>
        <c:noMultiLvlLbl val="0"/>
      </c:catAx>
      <c:valAx>
        <c:axId val="132823296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9B9F1-3E6F-4E13-81AA-4873AA8150B6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3D8DA-C2B2-4A49-AFE7-BAA4E99D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016ADA5-6A85-4E86-BD8B-5162EFD6A9A1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72B4C1F-10FE-4AD2-BCA5-A5D80BCC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4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82F1-3BAA-4AB9-A96E-CC7A1044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F77F-55C3-442F-A882-E27D5A0A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nsolas" pitchFamily="49" charset="0"/>
                <a:cs typeface="Consolas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9F6-87B2-4AE4-A2FD-C7141501D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045C-76DB-4D63-BD43-C26E7EBC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DFF"/>
            </a:gs>
            <a:gs pos="39999">
              <a:srgbClr val="E3EBF5"/>
            </a:gs>
            <a:gs pos="70000">
              <a:srgbClr val="E0F3FC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Inexact Computing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EF726-5057-4FF8-B286-782F4B5E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83" r:id="rId4"/>
    <p:sldLayoutId id="2147483677" r:id="rId5"/>
    <p:sldLayoutId id="2147483675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7320"/>
            <a:ext cx="7772400" cy="147002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Inexact Computing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584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Jordi Cortadella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Universitat Politècnica de Catalunya</a:t>
            </a:r>
            <a:br>
              <a:rPr lang="en-GB" sz="2400" dirty="0" smtClean="0">
                <a:solidFill>
                  <a:srgbClr val="0000FF"/>
                </a:solidFill>
              </a:rPr>
            </a:br>
            <a:r>
              <a:rPr lang="en-GB" sz="2400" dirty="0" smtClean="0">
                <a:solidFill>
                  <a:srgbClr val="0000FF"/>
                </a:solidFill>
              </a:rPr>
              <a:t>Barcelona</a:t>
            </a:r>
            <a:r>
              <a:rPr lang="en-GB" sz="2400" dirty="0">
                <a:solidFill>
                  <a:srgbClr val="0000FF"/>
                </a:solidFill>
              </a:rPr>
              <a:t/>
            </a:r>
            <a:br>
              <a:rPr lang="en-GB" sz="2400" dirty="0">
                <a:solidFill>
                  <a:srgbClr val="0000FF"/>
                </a:solidFill>
              </a:rPr>
            </a:br>
            <a:endParaRPr lang="en-GB" sz="2400" dirty="0" smtClean="0">
              <a:solidFill>
                <a:srgbClr val="0000FF"/>
              </a:solidFill>
            </a:endParaRPr>
          </a:p>
          <a:p>
            <a:r>
              <a:rPr lang="en-GB" sz="2400" dirty="0" smtClean="0">
                <a:solidFill>
                  <a:srgbClr val="0000FF"/>
                </a:solidFill>
              </a:rPr>
              <a:t/>
            </a:r>
            <a:br>
              <a:rPr lang="en-GB" sz="2400" dirty="0" smtClean="0">
                <a:solidFill>
                  <a:srgbClr val="0000FF"/>
                </a:solidFill>
              </a:rPr>
            </a:br>
            <a:r>
              <a:rPr lang="en-GB" sz="2000" dirty="0" smtClean="0">
                <a:solidFill>
                  <a:srgbClr val="C00000"/>
                </a:solidFill>
              </a:rPr>
              <a:t>Academia </a:t>
            </a:r>
            <a:r>
              <a:rPr lang="en-GB" sz="2000" dirty="0" err="1" smtClean="0">
                <a:solidFill>
                  <a:srgbClr val="C00000"/>
                </a:solidFill>
              </a:rPr>
              <a:t>Europaea</a:t>
            </a:r>
            <a:r>
              <a:rPr lang="en-GB" sz="2000" dirty="0" smtClean="0">
                <a:solidFill>
                  <a:srgbClr val="C00000"/>
                </a:solidFill>
              </a:rPr>
              <a:t> Annual </a:t>
            </a:r>
            <a:r>
              <a:rPr lang="en-GB" sz="2000" dirty="0" err="1" smtClean="0">
                <a:solidFill>
                  <a:srgbClr val="C00000"/>
                </a:solidFill>
              </a:rPr>
              <a:t>Conferece</a:t>
            </a:r>
            <a:r>
              <a:rPr lang="en-GB" sz="2000" dirty="0" smtClean="0">
                <a:solidFill>
                  <a:srgbClr val="C00000"/>
                </a:solidFill>
              </a:rPr>
              <a:t/>
            </a:r>
            <a:br>
              <a:rPr lang="en-GB" sz="2000" dirty="0" smtClean="0">
                <a:solidFill>
                  <a:srgbClr val="C00000"/>
                </a:solidFill>
              </a:rPr>
            </a:br>
            <a:r>
              <a:rPr lang="en-GB" sz="2000" dirty="0" smtClean="0">
                <a:solidFill>
                  <a:srgbClr val="C00000"/>
                </a:solidFill>
              </a:rPr>
              <a:t>July 18</a:t>
            </a:r>
            <a:r>
              <a:rPr lang="en-GB" sz="2000" baseline="30000" dirty="0" smtClean="0">
                <a:solidFill>
                  <a:srgbClr val="C00000"/>
                </a:solidFill>
              </a:rPr>
              <a:t>th</a:t>
            </a:r>
            <a:r>
              <a:rPr lang="en-GB" sz="2000" dirty="0" smtClean="0">
                <a:solidFill>
                  <a:srgbClr val="C00000"/>
                </a:solidFill>
              </a:rPr>
              <a:t>, 2014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52928" y="1344167"/>
            <a:ext cx="2779776" cy="3289740"/>
          </a:xfrm>
          <a:prstGeom prst="rect">
            <a:avLst/>
          </a:prstGeom>
          <a:gradFill flip="none" rotWithShape="1">
            <a:gsLst>
              <a:gs pos="64000">
                <a:srgbClr val="FF7C80"/>
              </a:gs>
              <a:gs pos="42000">
                <a:srgbClr val="FF0000"/>
              </a:gs>
              <a:gs pos="20000">
                <a:srgbClr val="990033"/>
              </a:gs>
              <a:gs pos="0">
                <a:srgbClr val="000000"/>
              </a:gs>
              <a:gs pos="84000">
                <a:srgbClr val="FFCCFF"/>
              </a:gs>
              <a:gs pos="100000">
                <a:srgbClr val="E1EBF5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09944" y="1344168"/>
            <a:ext cx="784701" cy="3291840"/>
            <a:chOff x="6409944" y="1344168"/>
            <a:chExt cx="784701" cy="3291840"/>
          </a:xfrm>
        </p:grpSpPr>
        <p:sp>
          <p:nvSpPr>
            <p:cNvPr id="3" name="Rectangle 2"/>
            <p:cNvSpPr/>
            <p:nvPr/>
          </p:nvSpPr>
          <p:spPr>
            <a:xfrm>
              <a:off x="6409944" y="1344168"/>
              <a:ext cx="784701" cy="3291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080325" y="3539753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Exact</a:t>
              </a:r>
              <a:br>
                <a:rPr lang="en-GB" b="1" dirty="0" smtClean="0"/>
              </a:br>
              <a:r>
                <a:rPr lang="en-GB" b="1" dirty="0" smtClean="0"/>
                <a:t>Computing</a:t>
              </a:r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85501" y="1190279"/>
            <a:ext cx="489679" cy="3597517"/>
            <a:chOff x="7185501" y="1190279"/>
            <a:chExt cx="489679" cy="359751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185501" y="1344168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85501" y="1673352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85501" y="2002536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85501" y="2331720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185501" y="2660904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85501" y="2990088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85501" y="3319272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185501" y="3648456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185501" y="3977640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85501" y="4306824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85501" y="4636008"/>
              <a:ext cx="10750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42048" y="1190279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1.0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2048" y="1519253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0.9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2048" y="1848227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0.8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42048" y="2177201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0.7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2048" y="2506175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0.6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2048" y="2835149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0.5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42048" y="3164123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0.4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2048" y="3493097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0.3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42048" y="3822071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0.2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42048" y="4151045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0.1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42048" y="4480019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0.0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3141406" y="1349477"/>
            <a:ext cx="3841955" cy="2993923"/>
          </a:xfrm>
          <a:custGeom>
            <a:avLst/>
            <a:gdLst>
              <a:gd name="connsiteX0" fmla="*/ 3841955 w 3841955"/>
              <a:gd name="connsiteY0" fmla="*/ 0 h 2993923"/>
              <a:gd name="connsiteX1" fmla="*/ 3318388 w 3841955"/>
              <a:gd name="connsiteY1" fmla="*/ 619433 h 2993923"/>
              <a:gd name="connsiteX2" fmla="*/ 2772697 w 3841955"/>
              <a:gd name="connsiteY2" fmla="*/ 1143000 h 2993923"/>
              <a:gd name="connsiteX3" fmla="*/ 2263878 w 3841955"/>
              <a:gd name="connsiteY3" fmla="*/ 1629697 h 2993923"/>
              <a:gd name="connsiteX4" fmla="*/ 1629697 w 3841955"/>
              <a:gd name="connsiteY4" fmla="*/ 2138517 h 2993923"/>
              <a:gd name="connsiteX5" fmla="*/ 1076633 w 3841955"/>
              <a:gd name="connsiteY5" fmla="*/ 2440858 h 2993923"/>
              <a:gd name="connsiteX6" fmla="*/ 545691 w 3841955"/>
              <a:gd name="connsiteY6" fmla="*/ 2765323 h 2993923"/>
              <a:gd name="connsiteX7" fmla="*/ 0 w 3841955"/>
              <a:gd name="connsiteY7" fmla="*/ 2993923 h 2993923"/>
              <a:gd name="connsiteX0" fmla="*/ 3841955 w 3841955"/>
              <a:gd name="connsiteY0" fmla="*/ 0 h 2993923"/>
              <a:gd name="connsiteX1" fmla="*/ 3318388 w 3841955"/>
              <a:gd name="connsiteY1" fmla="*/ 619433 h 2993923"/>
              <a:gd name="connsiteX2" fmla="*/ 2772697 w 3841955"/>
              <a:gd name="connsiteY2" fmla="*/ 1143000 h 2993923"/>
              <a:gd name="connsiteX3" fmla="*/ 2263878 w 3841955"/>
              <a:gd name="connsiteY3" fmla="*/ 1629697 h 2993923"/>
              <a:gd name="connsiteX4" fmla="*/ 1629697 w 3841955"/>
              <a:gd name="connsiteY4" fmla="*/ 2138517 h 2993923"/>
              <a:gd name="connsiteX5" fmla="*/ 1135627 w 3841955"/>
              <a:gd name="connsiteY5" fmla="*/ 2455607 h 2993923"/>
              <a:gd name="connsiteX6" fmla="*/ 545691 w 3841955"/>
              <a:gd name="connsiteY6" fmla="*/ 2765323 h 2993923"/>
              <a:gd name="connsiteX7" fmla="*/ 0 w 3841955"/>
              <a:gd name="connsiteY7" fmla="*/ 2993923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955" h="2993923">
                <a:moveTo>
                  <a:pt x="3841955" y="0"/>
                </a:moveTo>
                <a:lnTo>
                  <a:pt x="3318388" y="619433"/>
                </a:lnTo>
                <a:lnTo>
                  <a:pt x="2772697" y="1143000"/>
                </a:lnTo>
                <a:lnTo>
                  <a:pt x="2263878" y="1629697"/>
                </a:lnTo>
                <a:lnTo>
                  <a:pt x="1629697" y="2138517"/>
                </a:lnTo>
                <a:lnTo>
                  <a:pt x="1135627" y="2455607"/>
                </a:lnTo>
                <a:lnTo>
                  <a:pt x="545691" y="2765323"/>
                </a:lnTo>
                <a:lnTo>
                  <a:pt x="0" y="2993923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and errors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120" y="722376"/>
            <a:ext cx="5845264" cy="50891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1680" y="5952744"/>
            <a:ext cx="569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0000FF"/>
                </a:solidFill>
              </a:rPr>
              <a:t>Source: Kumar, </a:t>
            </a:r>
            <a:r>
              <a:rPr lang="en-GB" sz="1400" i="1" dirty="0" err="1" smtClean="0">
                <a:solidFill>
                  <a:srgbClr val="0000FF"/>
                </a:solidFill>
              </a:rPr>
              <a:t>Rabaey</a:t>
            </a:r>
            <a:r>
              <a:rPr lang="en-GB" sz="1400" i="1" dirty="0" smtClean="0">
                <a:solidFill>
                  <a:srgbClr val="0000FF"/>
                </a:solidFill>
              </a:rPr>
              <a:t>, </a:t>
            </a:r>
            <a:r>
              <a:rPr lang="en-GB" sz="1400" i="1" dirty="0" err="1" smtClean="0">
                <a:solidFill>
                  <a:srgbClr val="0000FF"/>
                </a:solidFill>
              </a:rPr>
              <a:t>Ramchandran</a:t>
            </a:r>
            <a:r>
              <a:rPr lang="en-GB" sz="1400" i="1" dirty="0" smtClean="0">
                <a:solidFill>
                  <a:srgbClr val="0000FF"/>
                </a:solidFill>
              </a:rPr>
              <a:t>, Dept. EECS, UC Berkeley</a:t>
            </a:r>
            <a:br>
              <a:rPr lang="en-GB" sz="1400" i="1" dirty="0" smtClean="0">
                <a:solidFill>
                  <a:srgbClr val="0000FF"/>
                </a:solidFill>
              </a:rPr>
            </a:br>
            <a:r>
              <a:rPr lang="en-GB" sz="1400" i="1" dirty="0" smtClean="0">
                <a:solidFill>
                  <a:srgbClr val="0000FF"/>
                </a:solidFill>
              </a:rPr>
              <a:t>SRAM Supply Voltage Scaling: a Reliability Perspective, ISQED 2009.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3791" y="28012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735" y="215315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Inexact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Computing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9664" y="639310"/>
            <a:ext cx="1244315" cy="369332"/>
          </a:xfrm>
          <a:prstGeom prst="rect">
            <a:avLst/>
          </a:prstGeom>
          <a:solidFill>
            <a:srgbClr val="F1F7FC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Voltage </a:t>
            </a:r>
            <a:r>
              <a:rPr lang="en-GB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5" grpId="0" animBg="1"/>
      <p:bldP spid="4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error mean?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18248"/>
              </p:ext>
            </p:extLst>
          </p:nvPr>
        </p:nvGraphicFramePr>
        <p:xfrm>
          <a:off x="1609344" y="1161288"/>
          <a:ext cx="619354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error mean?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3727"/>
              </p:ext>
            </p:extLst>
          </p:nvPr>
        </p:nvGraphicFramePr>
        <p:xfrm>
          <a:off x="1609344" y="1161288"/>
          <a:ext cx="619354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error mean?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57947"/>
              </p:ext>
            </p:extLst>
          </p:nvPr>
        </p:nvGraphicFramePr>
        <p:xfrm>
          <a:off x="1609344" y="1161288"/>
          <a:ext cx="619354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error mean?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51494"/>
              </p:ext>
            </p:extLst>
          </p:nvPr>
        </p:nvGraphicFramePr>
        <p:xfrm>
          <a:off x="1609344" y="1161288"/>
          <a:ext cx="619354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  <a:gridCol w="309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Inexact computing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16178" y="1335024"/>
            <a:ext cx="1426464" cy="1499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/>
              <a:t>+</a:t>
            </a:r>
            <a:endParaRPr lang="en-US" sz="9600" dirty="0"/>
          </a:p>
        </p:txBody>
      </p:sp>
      <p:sp>
        <p:nvSpPr>
          <p:cNvPr id="8" name="Right Arrow 7"/>
          <p:cNvSpPr/>
          <p:nvPr/>
        </p:nvSpPr>
        <p:spPr>
          <a:xfrm>
            <a:off x="2104114" y="1591056"/>
            <a:ext cx="475488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04114" y="2322576"/>
            <a:ext cx="475488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2496" y="14391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2496" y="21762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4042642" y="1956816"/>
            <a:ext cx="475488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701010" y="832104"/>
            <a:ext cx="402336" cy="2487168"/>
          </a:xfrm>
          <a:prstGeom prst="leftBrace">
            <a:avLst>
              <a:gd name="adj1" fmla="val 3106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66857" y="978825"/>
            <a:ext cx="29819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4"/>
            </a:pPr>
            <a:r>
              <a:rPr lang="en-GB" sz="2800" dirty="0" smtClean="0"/>
              <a:t>               </a:t>
            </a:r>
          </a:p>
          <a:p>
            <a:pPr marL="514350" indent="-514350">
              <a:buAutoNum type="arabicPlain" startAt="4"/>
            </a:pPr>
            <a:endParaRPr lang="en-GB" sz="2800" dirty="0"/>
          </a:p>
          <a:p>
            <a:r>
              <a:rPr lang="en-GB" sz="2800" dirty="0" smtClean="0"/>
              <a:t>4.00000013         </a:t>
            </a:r>
          </a:p>
          <a:p>
            <a:endParaRPr lang="en-GB" sz="2800" dirty="0"/>
          </a:p>
          <a:p>
            <a:r>
              <a:rPr lang="en-GB" sz="2800" dirty="0" smtClean="0"/>
              <a:t>3.14159265</a:t>
            </a:r>
          </a:p>
        </p:txBody>
      </p:sp>
      <p:pic>
        <p:nvPicPr>
          <p:cNvPr id="16" name="Picture 2" descr="http://news.rice.edu/wp-content/uploads/2012/05/0516_CHIP_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84" y="3855720"/>
            <a:ext cx="7255640" cy="2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inexact computing acceptable?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672632"/>
            <a:ext cx="6181344" cy="58546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good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511"/>
            <a:ext cx="8229600" cy="5317889"/>
          </a:xfrm>
        </p:spPr>
        <p:txBody>
          <a:bodyPr/>
          <a:lstStyle/>
          <a:p>
            <a:r>
              <a:rPr lang="en-GB" dirty="0" smtClean="0"/>
              <a:t>It depends on</a:t>
            </a:r>
          </a:p>
          <a:p>
            <a:pPr lvl="1"/>
            <a:r>
              <a:rPr lang="en-GB" dirty="0" smtClean="0"/>
              <a:t>the type of computation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application domain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ubjective perceptions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 descr="http://www.duceyavionics.ca/images/kingairC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8" y="3538728"/>
            <a:ext cx="3965024" cy="25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nofgame.com/wp-content/uploads/2014/07/car-race-gamesapp-shopper--redline-race---3d-car-racing-game-games-enovqdt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403" y="3538728"/>
            <a:ext cx="3409381" cy="25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vs. error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" y="4939791"/>
            <a:ext cx="8229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3568" y="494342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4533543"/>
            <a:ext cx="7955280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14400" y="3611880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" y="1039353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Energy (Voltage)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178308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743200" y="1783080"/>
            <a:ext cx="1828800" cy="329184"/>
            <a:chOff x="2743200" y="1783080"/>
            <a:chExt cx="1828800" cy="32918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743200" y="2112264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743200" y="1783080"/>
              <a:ext cx="0" cy="329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72000" y="2112264"/>
            <a:ext cx="1828800" cy="329184"/>
            <a:chOff x="2743200" y="1783080"/>
            <a:chExt cx="1828800" cy="32918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2112264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43200" y="1783080"/>
              <a:ext cx="0" cy="329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00800" y="2441448"/>
            <a:ext cx="1828800" cy="329184"/>
            <a:chOff x="2743200" y="1783080"/>
            <a:chExt cx="1828800" cy="32918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743200" y="2112264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43200" y="1783080"/>
              <a:ext cx="0" cy="329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295400" y="4965192"/>
            <a:ext cx="6129528" cy="438912"/>
            <a:chOff x="1295400" y="4965192"/>
            <a:chExt cx="6129528" cy="43891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295400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50592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42492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084832" y="4965192"/>
            <a:ext cx="5084064" cy="438912"/>
            <a:chOff x="2121408" y="4965192"/>
            <a:chExt cx="5084064" cy="438912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12140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40156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68172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96188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205472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63270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05993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88950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78010" y="4965192"/>
            <a:ext cx="7284720" cy="438912"/>
            <a:chOff x="694944" y="4965192"/>
            <a:chExt cx="7284720" cy="43891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69494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864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1690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24358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49961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1626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7786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86537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04825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2358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388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5406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633472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926080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9978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150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33026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4550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547872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80390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3912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413308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42170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431596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453542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60857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8266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504748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1314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303520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5436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552297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7410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8934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07161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198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63506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54710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66554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6766560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6960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05916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72650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7351776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764438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7722278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782726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7979664" y="4965192"/>
              <a:ext cx="0" cy="438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914400" y="1463040"/>
            <a:ext cx="0" cy="2148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11939" y="55299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957451" y="809480"/>
            <a:ext cx="2749082" cy="612136"/>
          </a:xfrm>
          <a:custGeom>
            <a:avLst/>
            <a:gdLst>
              <a:gd name="connsiteX0" fmla="*/ 65149 w 2749082"/>
              <a:gd name="connsiteY0" fmla="*/ 592446 h 612136"/>
              <a:gd name="connsiteX1" fmla="*/ 115949 w 2749082"/>
              <a:gd name="connsiteY1" fmla="*/ 550113 h 612136"/>
              <a:gd name="connsiteX2" fmla="*/ 1131949 w 2749082"/>
              <a:gd name="connsiteY2" fmla="*/ 75979 h 612136"/>
              <a:gd name="connsiteX3" fmla="*/ 2317282 w 2749082"/>
              <a:gd name="connsiteY3" fmla="*/ 50579 h 612136"/>
              <a:gd name="connsiteX4" fmla="*/ 2749082 w 2749082"/>
              <a:gd name="connsiteY4" fmla="*/ 567046 h 61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082" h="612136">
                <a:moveTo>
                  <a:pt x="65149" y="592446"/>
                </a:moveTo>
                <a:cubicBezTo>
                  <a:pt x="1649" y="614318"/>
                  <a:pt x="-61851" y="636191"/>
                  <a:pt x="115949" y="550113"/>
                </a:cubicBezTo>
                <a:cubicBezTo>
                  <a:pt x="293749" y="464035"/>
                  <a:pt x="765060" y="159235"/>
                  <a:pt x="1131949" y="75979"/>
                </a:cubicBezTo>
                <a:cubicBezTo>
                  <a:pt x="1498838" y="-7277"/>
                  <a:pt x="2047760" y="-31266"/>
                  <a:pt x="2317282" y="50579"/>
                </a:cubicBezTo>
                <a:cubicBezTo>
                  <a:pt x="2586804" y="132424"/>
                  <a:pt x="2667943" y="349735"/>
                  <a:pt x="2749082" y="56704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2064119" y="1820518"/>
            <a:ext cx="146304" cy="58521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with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443" y="1776761"/>
            <a:ext cx="9186898" cy="18356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219" y="1388869"/>
            <a:ext cx="1353312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69643" y="1820518"/>
            <a:ext cx="0" cy="438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41571" y="1820518"/>
            <a:ext cx="0" cy="438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182819" y="1820518"/>
            <a:ext cx="0" cy="438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9731" y="1390073"/>
            <a:ext cx="475488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89706" y="1390073"/>
            <a:ext cx="475488" cy="3693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73661" y="1390073"/>
            <a:ext cx="475488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49148" y="1390073"/>
            <a:ext cx="1834559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94883" y="1390073"/>
            <a:ext cx="367186" cy="3693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69790" y="1383637"/>
            <a:ext cx="256032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4288" y="1390073"/>
            <a:ext cx="1834559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80023" y="1390073"/>
            <a:ext cx="340359" cy="3693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223" y="2402347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g</a:t>
            </a:r>
            <a:r>
              <a:rPr lang="en-GB" dirty="0" smtClean="0">
                <a:solidFill>
                  <a:srgbClr val="0000FF"/>
                </a:solidFill>
              </a:rPr>
              <a:t>ood enough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(go ahead)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152" y="110795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checkpoint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0604" y="111868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check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825725" y="1814117"/>
            <a:ext cx="146304" cy="58521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315968" y="2405734"/>
            <a:ext cx="114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wrong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(go back)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5131" y="241690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correct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(go ahead)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7474659" y="1828985"/>
            <a:ext cx="146304" cy="58521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82880" y="3538728"/>
            <a:ext cx="8485632" cy="2852928"/>
            <a:chOff x="182880" y="3538728"/>
            <a:chExt cx="8485632" cy="2852928"/>
          </a:xfrm>
        </p:grpSpPr>
        <p:sp>
          <p:nvSpPr>
            <p:cNvPr id="51" name="Cube 50"/>
            <p:cNvSpPr/>
            <p:nvPr/>
          </p:nvSpPr>
          <p:spPr>
            <a:xfrm>
              <a:off x="2387506" y="4581525"/>
              <a:ext cx="4425696" cy="1810131"/>
            </a:xfrm>
            <a:prstGeom prst="cube">
              <a:avLst>
                <a:gd name="adj" fmla="val 8662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2387506" y="3538728"/>
              <a:ext cx="4425696" cy="1810131"/>
            </a:xfrm>
            <a:prstGeom prst="cube">
              <a:avLst>
                <a:gd name="adj" fmla="val 86629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802290" y="5074920"/>
              <a:ext cx="329184" cy="109728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" y="5376013"/>
              <a:ext cx="1726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Checkpoint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2" name="Down Arrow 51"/>
            <p:cNvSpPr/>
            <p:nvPr/>
          </p:nvSpPr>
          <p:spPr>
            <a:xfrm flipV="1">
              <a:off x="7069234" y="3648456"/>
              <a:ext cx="329184" cy="109728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36096" y="400041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FF"/>
                  </a:solidFill>
                </a:rPr>
                <a:t>Recover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8867" y="3944338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FF00"/>
                  </a:solidFill>
                </a:rPr>
                <a:t>w</a:t>
              </a:r>
              <a:r>
                <a:rPr lang="en-GB" dirty="0" smtClean="0">
                  <a:solidFill>
                    <a:srgbClr val="FFFF00"/>
                  </a:solidFill>
                </a:rPr>
                <a:t>eak memory</a:t>
              </a:r>
              <a:br>
                <a:rPr lang="en-GB" dirty="0" smtClean="0">
                  <a:solidFill>
                    <a:srgbClr val="FFFF00"/>
                  </a:solidFill>
                </a:rPr>
              </a:br>
              <a:r>
                <a:rPr lang="en-GB" dirty="0" smtClean="0">
                  <a:solidFill>
                    <a:srgbClr val="FFFF00"/>
                  </a:solidFill>
                </a:rPr>
                <a:t>(low energy)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91907" y="5392350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FF00"/>
                  </a:solidFill>
                </a:rPr>
                <a:t>strong memory</a:t>
              </a:r>
              <a:br>
                <a:rPr lang="en-GB" dirty="0" smtClean="0">
                  <a:solidFill>
                    <a:srgbClr val="FFFF00"/>
                  </a:solidFill>
                </a:rPr>
              </a:br>
              <a:r>
                <a:rPr lang="en-GB" dirty="0" smtClean="0">
                  <a:solidFill>
                    <a:srgbClr val="FFFF00"/>
                  </a:solidFill>
                </a:rPr>
                <a:t>(mostly sleeping)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885548" y="1388178"/>
            <a:ext cx="1258452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27222" y="1391446"/>
            <a:ext cx="350892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5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pic>
        <p:nvPicPr>
          <p:cNvPr id="9" name="Picture 2" descr="http://m.eet.com/media/1042250/11AutoESDPrengl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9090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http://www.saintinel.com/wp-content/uploads/2013/04/WEARABLE_GADGETS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184" y="40107"/>
            <a:ext cx="4133088" cy="642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mreg.ie/_fileupload/Not%20so%20ok%20man%20w%20ketchup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688" y="3573969"/>
            <a:ext cx="4609464" cy="29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How to check: Certifying algorithms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856" y="868680"/>
            <a:ext cx="6876288" cy="4485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71915" y="5722132"/>
            <a:ext cx="5699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Source: R.M. McConnell, </a:t>
            </a:r>
            <a:r>
              <a:rPr lang="en-US" sz="1400" dirty="0">
                <a:solidFill>
                  <a:srgbClr val="0000FF"/>
                </a:solidFill>
              </a:rPr>
              <a:t>K. </a:t>
            </a:r>
            <a:r>
              <a:rPr lang="en-US" sz="1400" dirty="0" err="1" smtClean="0">
                <a:solidFill>
                  <a:srgbClr val="0000FF"/>
                </a:solidFill>
              </a:rPr>
              <a:t>Mehlhorn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dirty="0">
                <a:solidFill>
                  <a:srgbClr val="0000FF"/>
                </a:solidFill>
              </a:rPr>
              <a:t>S. </a:t>
            </a:r>
            <a:r>
              <a:rPr lang="en-US" sz="1400" dirty="0" err="1" smtClean="0">
                <a:solidFill>
                  <a:srgbClr val="0000FF"/>
                </a:solidFill>
              </a:rPr>
              <a:t>Näher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dirty="0">
                <a:solidFill>
                  <a:srgbClr val="0000FF"/>
                </a:solidFill>
              </a:rPr>
              <a:t>P. </a:t>
            </a:r>
            <a:r>
              <a:rPr lang="en-US" sz="1400" dirty="0" smtClean="0">
                <a:solidFill>
                  <a:srgbClr val="0000FF"/>
                </a:solidFill>
              </a:rPr>
              <a:t>Schweitzer,</a:t>
            </a:r>
          </a:p>
          <a:p>
            <a:r>
              <a:rPr lang="en-GB" sz="1400" dirty="0" smtClean="0">
                <a:solidFill>
                  <a:srgbClr val="0000FF"/>
                </a:solidFill>
              </a:rPr>
              <a:t>Certifying Algorithms. Computer Science Review 5</a:t>
            </a:r>
            <a:r>
              <a:rPr lang="en-US" sz="1400" dirty="0" smtClean="0">
                <a:solidFill>
                  <a:srgbClr val="0000FF"/>
                </a:solidFill>
              </a:rPr>
              <a:t>(2</a:t>
            </a:r>
            <a:r>
              <a:rPr lang="en-US" sz="1400" dirty="0">
                <a:solidFill>
                  <a:srgbClr val="0000FF"/>
                </a:solidFill>
              </a:rPr>
              <a:t>): 119-161 (2011)</a:t>
            </a:r>
          </a:p>
        </p:txBody>
      </p:sp>
    </p:spTree>
    <p:extLst>
      <p:ext uri="{BB962C8B-B14F-4D97-AF65-F5344CB8AC3E}">
        <p14:creationId xmlns:p14="http://schemas.microsoft.com/office/powerpoint/2010/main" val="10433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>
            <a:off x="4462272" y="2880360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83531"/>
              </p:ext>
            </p:extLst>
          </p:nvPr>
        </p:nvGraphicFramePr>
        <p:xfrm>
          <a:off x="1097280" y="3300984"/>
          <a:ext cx="69250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</a:tblGrid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94206"/>
              </p:ext>
            </p:extLst>
          </p:nvPr>
        </p:nvGraphicFramePr>
        <p:xfrm>
          <a:off x="1097280" y="927608"/>
          <a:ext cx="6925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  <a:gridCol w="43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97280" y="1719072"/>
            <a:ext cx="6912864" cy="11704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Sorting: O(n log n)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62272" y="1307592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7280" y="4087368"/>
            <a:ext cx="6912864" cy="190195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V’ is sorted: O(n)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V’ is a permutation of V: O(n),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hashing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62272" y="3666744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5216" y="86868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V: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632" y="320954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V’: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5256"/>
            <a:ext cx="6480048" cy="408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488" y="1871472"/>
            <a:ext cx="8302752" cy="11704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atisfiable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(NP)</a:t>
            </a:r>
          </a:p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unsatisfiable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(co-NP)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97224" y="1453896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895856" y="3026664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37376" y="3035808"/>
            <a:ext cx="182880" cy="40233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0544"/>
            <a:ext cx="2468880" cy="19720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1584" y="4892040"/>
            <a:ext cx="3072384" cy="10607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Check: O(n)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3395" y="3404461"/>
            <a:ext cx="171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UNSAT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6667" y="4386655"/>
            <a:ext cx="4887877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check?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reliable SAT (high energy),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Re-run unreliable SAT</a:t>
            </a:r>
            <a:b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(increase probability of correct answer)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2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Energy</a:t>
            </a:r>
            <a:r>
              <a:rPr lang="en-GB" dirty="0" smtClean="0"/>
              <a:t> should be a first-class citizen in algorithm design and analysis</a:t>
            </a:r>
          </a:p>
          <a:p>
            <a:endParaRPr lang="en-GB" dirty="0"/>
          </a:p>
          <a:p>
            <a:r>
              <a:rPr lang="en-GB" dirty="0" smtClean="0"/>
              <a:t>Modern computing should be energy-aware: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dirty="0" smtClean="0">
                <a:solidFill>
                  <a:srgbClr val="0000FF"/>
                </a:solidFill>
              </a:rPr>
              <a:t>Accuracy vs. Sustainability</a:t>
            </a:r>
          </a:p>
          <a:p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ew programming paradigms are required</a:t>
            </a:r>
            <a:br>
              <a:rPr lang="en-GB" dirty="0" smtClean="0"/>
            </a:br>
            <a:r>
              <a:rPr lang="en-GB" dirty="0" smtClean="0"/>
              <a:t>to live with inexact computations: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       </a:t>
            </a:r>
            <a:r>
              <a:rPr lang="en-GB" dirty="0" smtClean="0">
                <a:solidFill>
                  <a:srgbClr val="0000FF"/>
                </a:solidFill>
              </a:rPr>
              <a:t>&lt;Algorithm, Certificate, Check&gt;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Krishna V. </a:t>
            </a:r>
            <a:r>
              <a:rPr lang="en-US" dirty="0" err="1"/>
              <a:t>Palem</a:t>
            </a:r>
            <a:r>
              <a:rPr lang="en-US" dirty="0"/>
              <a:t>, </a:t>
            </a:r>
            <a:r>
              <a:rPr lang="en-US" dirty="0" err="1"/>
              <a:t>Lingamneni</a:t>
            </a:r>
            <a:r>
              <a:rPr lang="en-US" dirty="0"/>
              <a:t> </a:t>
            </a:r>
            <a:r>
              <a:rPr lang="en-US" dirty="0" err="1" smtClean="0"/>
              <a:t>Avinash</a:t>
            </a:r>
            <a:r>
              <a:rPr lang="en-US" dirty="0" smtClean="0"/>
              <a:t>. </a:t>
            </a:r>
            <a:r>
              <a:rPr lang="en-US" dirty="0"/>
              <a:t>Ten Years of Building Broken Chips: The Physics and Engineering of Inexact Computing. ACM Trans. Embedded </a:t>
            </a:r>
            <a:r>
              <a:rPr lang="en-US" dirty="0" err="1"/>
              <a:t>Comput</a:t>
            </a:r>
            <a:r>
              <a:rPr lang="en-US" dirty="0"/>
              <a:t>. Syst. 12(2s): 87 (2013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Gary </a:t>
            </a:r>
            <a:r>
              <a:rPr lang="en-US" dirty="0" err="1" smtClean="0"/>
              <a:t>Anthes</a:t>
            </a:r>
            <a:r>
              <a:rPr lang="en-US" dirty="0" smtClean="0"/>
              <a:t>. </a:t>
            </a:r>
            <a:r>
              <a:rPr lang="en-US" dirty="0"/>
              <a:t>Inexact design: beyond fault-tolerance. </a:t>
            </a:r>
            <a:r>
              <a:rPr lang="en-US" i="1" dirty="0" err="1"/>
              <a:t>Commun</a:t>
            </a:r>
            <a:r>
              <a:rPr lang="en-US" i="1" dirty="0"/>
              <a:t>. ACM</a:t>
            </a:r>
            <a:r>
              <a:rPr lang="en-US" dirty="0"/>
              <a:t> 56, 4 (April 2013), 18-20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Jaeyoon</a:t>
            </a:r>
            <a:r>
              <a:rPr lang="en-US" dirty="0" smtClean="0"/>
              <a:t> </a:t>
            </a:r>
            <a:r>
              <a:rPr lang="en-US" dirty="0"/>
              <a:t>Kim and </a:t>
            </a:r>
            <a:r>
              <a:rPr lang="en-US" dirty="0" err="1"/>
              <a:t>Sandip</a:t>
            </a:r>
            <a:r>
              <a:rPr lang="en-US" dirty="0"/>
              <a:t> </a:t>
            </a:r>
            <a:r>
              <a:rPr lang="en-US" dirty="0" smtClean="0"/>
              <a:t>Tiwari. </a:t>
            </a:r>
            <a:r>
              <a:rPr lang="en-US" dirty="0"/>
              <a:t>Inexact computing using probabilistic circuits: Ultra low-power digital processing. </a:t>
            </a:r>
            <a:r>
              <a:rPr lang="en-US" i="1" dirty="0"/>
              <a:t>J. </a:t>
            </a:r>
            <a:r>
              <a:rPr lang="en-US" i="1" dirty="0" err="1"/>
              <a:t>Emerg</a:t>
            </a:r>
            <a:r>
              <a:rPr lang="en-US" i="1" dirty="0"/>
              <a:t>. Technol. </a:t>
            </a:r>
            <a:r>
              <a:rPr lang="en-US" i="1" dirty="0" err="1"/>
              <a:t>Comput</a:t>
            </a:r>
            <a:r>
              <a:rPr lang="en-US" i="1" dirty="0"/>
              <a:t>. Syst.</a:t>
            </a:r>
            <a:r>
              <a:rPr lang="en-US" dirty="0"/>
              <a:t> 10, 2, Article 16 (March 2014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R.M</a:t>
            </a:r>
            <a:r>
              <a:rPr lang="en-US" dirty="0"/>
              <a:t>. McConnell, K. </a:t>
            </a:r>
            <a:r>
              <a:rPr lang="en-US" dirty="0" err="1"/>
              <a:t>Mehlhorn</a:t>
            </a:r>
            <a:r>
              <a:rPr lang="en-US" dirty="0"/>
              <a:t>, S. </a:t>
            </a:r>
            <a:r>
              <a:rPr lang="en-US" dirty="0" err="1"/>
              <a:t>Näher</a:t>
            </a:r>
            <a:r>
              <a:rPr lang="en-US" dirty="0"/>
              <a:t>, P. </a:t>
            </a:r>
            <a:r>
              <a:rPr lang="en-US" dirty="0" smtClean="0"/>
              <a:t>Schweitzer, Certifying </a:t>
            </a:r>
            <a:r>
              <a:rPr lang="en-US" dirty="0"/>
              <a:t>Algorithms. Computer Science Review 5(2): 119-161 (2011</a:t>
            </a:r>
            <a:r>
              <a:rPr lang="en-US" dirty="0" smtClean="0"/>
              <a:t>).</a:t>
            </a:r>
          </a:p>
          <a:p>
            <a:endParaRPr lang="en-GB" dirty="0"/>
          </a:p>
          <a:p>
            <a:r>
              <a:rPr lang="en-US" dirty="0"/>
              <a:t>Computing device using inexact computing architecture </a:t>
            </a:r>
            <a:r>
              <a:rPr lang="en-US" dirty="0" smtClean="0"/>
              <a:t>processor,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</a:t>
            </a:r>
            <a:r>
              <a:rPr lang="en-US" dirty="0" smtClean="0"/>
              <a:t>atent US </a:t>
            </a:r>
            <a:r>
              <a:rPr lang="en-US" dirty="0"/>
              <a:t>20110321067 A1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8002" y="320040"/>
            <a:ext cx="534009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 descr="http://ak1.picdn.net/shutterstock/videos/5807381/preview/stock-footage-barcelona-la-rambla-walking-street-background-in-fast-forward-motion-people-in-city-pedestria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51938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45536" y="1271016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Thank you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3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44"/>
            <a:ext cx="9144000" cy="64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32" y="0"/>
            <a:ext cx="85105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248" y="1109079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consumption: 150W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254" y="2158513"/>
            <a:ext cx="74574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Energy:</a:t>
            </a:r>
          </a:p>
          <a:p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 weeks desktop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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year Ethiopian person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6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yloredge.com/museum/processor/1999_Pentium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35" y="2660904"/>
            <a:ext cx="1908560" cy="21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pload.wikimedia.org/wikipedia/en/7/73/Forced_convection_heat_sink_using_CFD_v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608" y="2465529"/>
            <a:ext cx="523701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http://www.extremetech.com/wp-content/uploads/2013/08/CPU-Scal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80" y="100585"/>
            <a:ext cx="6401844" cy="63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rustedreviews.com/94%7C0000215b4%7Cf903_IMFT-20nm-die-contex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8" y="5038344"/>
            <a:ext cx="2068835" cy="13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maging1.com/nightvision/695_chip_ra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14" y="466344"/>
            <a:ext cx="2516886" cy="18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4992" y="393192"/>
            <a:ext cx="5815438" cy="677108"/>
          </a:xfrm>
          <a:prstGeom prst="rect">
            <a:avLst/>
          </a:prstGeom>
          <a:solidFill>
            <a:srgbClr val="FF0000"/>
          </a:solidFill>
        </p:spPr>
        <p:txBody>
          <a:bodyPr wrap="none" tIns="91440" bIns="91440" rtlCol="0">
            <a:spAutoFit/>
          </a:bodyPr>
          <a:lstStyle/>
          <a:p>
            <a:r>
              <a:rPr lang="en-GB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2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2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Power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•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32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r>
              <a:rPr lang="en-GB" sz="3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2426" y="1069848"/>
            <a:ext cx="5875326" cy="677108"/>
          </a:xfrm>
          <a:prstGeom prst="rect">
            <a:avLst/>
          </a:prstGeom>
          <a:solidFill>
            <a:srgbClr val="FF0000"/>
          </a:solidFill>
        </p:spPr>
        <p:txBody>
          <a:bodyPr wrap="none" tIns="91440" bIns="91440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Power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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200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2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                   </a:t>
            </a:r>
            <a:endParaRPr lang="en-GB" sz="32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-1680000">
            <a:off x="5446412" y="399596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Speed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-1680000">
            <a:off x="6731019" y="38719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Power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-2280000">
            <a:off x="5972518" y="3095611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Transistors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898648" y="3794760"/>
            <a:ext cx="6099048" cy="0"/>
          </a:xfrm>
          <a:prstGeom prst="line">
            <a:avLst/>
          </a:prstGeom>
          <a:ln w="76200">
            <a:solidFill>
              <a:srgbClr val="FD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3219" y="34437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Thermal limit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280" y="1728216"/>
            <a:ext cx="5812810" cy="677108"/>
          </a:xfrm>
          <a:prstGeom prst="rect">
            <a:avLst/>
          </a:prstGeom>
          <a:solidFill>
            <a:srgbClr val="FF0000"/>
          </a:solidFill>
        </p:spPr>
        <p:txBody>
          <a:bodyPr wrap="none" tIns="91440" bIns="91440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GB" sz="32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  V                      </a:t>
            </a:r>
            <a:endParaRPr lang="en-GB" sz="3200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and </a:t>
            </a:r>
            <a:r>
              <a:rPr lang="en-GB" dirty="0"/>
              <a:t>v</a:t>
            </a:r>
            <a:r>
              <a:rPr lang="en-GB" dirty="0" smtClean="0"/>
              <a:t>oltage scaling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31491"/>
              </p:ext>
            </p:extLst>
          </p:nvPr>
        </p:nvGraphicFramePr>
        <p:xfrm>
          <a:off x="457200" y="838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8553" y="6208776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Transistor size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1824" y="733173"/>
            <a:ext cx="2895600" cy="324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3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for computing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43200" y="1600200"/>
            <a:ext cx="3650166" cy="3702392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702392"/>
              <a:gd name="connsiteX1" fmla="*/ 899532 w 3650166"/>
              <a:gd name="connsiteY1" fmla="*/ 3672469 h 3702392"/>
              <a:gd name="connsiteX2" fmla="*/ 1836234 w 3650166"/>
              <a:gd name="connsiteY2" fmla="*/ 1836234 h 3702392"/>
              <a:gd name="connsiteX3" fmla="*/ 2728332 w 3650166"/>
              <a:gd name="connsiteY3" fmla="*/ 3672469 h 3702392"/>
              <a:gd name="connsiteX4" fmla="*/ 3650166 w 3650166"/>
              <a:gd name="connsiteY4" fmla="*/ 0 h 370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702392">
                <a:moveTo>
                  <a:pt x="0" y="7434"/>
                </a:moveTo>
                <a:cubicBezTo>
                  <a:pt x="297985" y="1611351"/>
                  <a:pt x="593493" y="3367669"/>
                  <a:pt x="899532" y="3672469"/>
                </a:cubicBezTo>
                <a:cubicBezTo>
                  <a:pt x="1205571" y="3977269"/>
                  <a:pt x="1531434" y="1836234"/>
                  <a:pt x="1836234" y="1836234"/>
                </a:cubicBezTo>
                <a:cubicBezTo>
                  <a:pt x="2141034" y="1836234"/>
                  <a:pt x="2426010" y="3978508"/>
                  <a:pt x="2728332" y="3672469"/>
                </a:cubicBezTo>
                <a:cubicBezTo>
                  <a:pt x="3030654" y="3366430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7872" y="55358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3836" y="55321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3619906" y="5090456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4023360" y="2404872"/>
            <a:ext cx="1216152" cy="73152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3033" y="196865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Energy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-0.08148 L 0.04688 -0.17755 L 0.06493 -0.25741 L 0.09098 -0.31065 L 0.11198 -0.30671 L 0.13785 -0.2375 L 0.16702 -0.1081 L 0.18802 -0.00139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for computing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43200" y="1590907"/>
            <a:ext cx="3650166" cy="3765754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765754">
                <a:moveTo>
                  <a:pt x="0" y="7434"/>
                </a:moveTo>
                <a:cubicBezTo>
                  <a:pt x="297985" y="1611351"/>
                  <a:pt x="595971" y="3215269"/>
                  <a:pt x="899532" y="3672469"/>
                </a:cubicBezTo>
                <a:cubicBezTo>
                  <a:pt x="1203093" y="4129669"/>
                  <a:pt x="1516566" y="2750634"/>
                  <a:pt x="1821366" y="2750634"/>
                </a:cubicBezTo>
                <a:cubicBezTo>
                  <a:pt x="2126166" y="2750634"/>
                  <a:pt x="2423532" y="4130908"/>
                  <a:pt x="2728332" y="3672469"/>
                </a:cubicBezTo>
                <a:cubicBezTo>
                  <a:pt x="3033132" y="3214030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43200" y="1600200"/>
            <a:ext cx="3650166" cy="3702392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702392"/>
              <a:gd name="connsiteX1" fmla="*/ 899532 w 3650166"/>
              <a:gd name="connsiteY1" fmla="*/ 3672469 h 3702392"/>
              <a:gd name="connsiteX2" fmla="*/ 1836234 w 3650166"/>
              <a:gd name="connsiteY2" fmla="*/ 1836234 h 3702392"/>
              <a:gd name="connsiteX3" fmla="*/ 2728332 w 3650166"/>
              <a:gd name="connsiteY3" fmla="*/ 3672469 h 3702392"/>
              <a:gd name="connsiteX4" fmla="*/ 3650166 w 3650166"/>
              <a:gd name="connsiteY4" fmla="*/ 0 h 370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702392">
                <a:moveTo>
                  <a:pt x="0" y="7434"/>
                </a:moveTo>
                <a:cubicBezTo>
                  <a:pt x="297985" y="1611351"/>
                  <a:pt x="593493" y="3367669"/>
                  <a:pt x="899532" y="3672469"/>
                </a:cubicBezTo>
                <a:cubicBezTo>
                  <a:pt x="1205571" y="3977269"/>
                  <a:pt x="1531434" y="1836234"/>
                  <a:pt x="1836234" y="1836234"/>
                </a:cubicBezTo>
                <a:cubicBezTo>
                  <a:pt x="2141034" y="1836234"/>
                  <a:pt x="2426010" y="3978508"/>
                  <a:pt x="2728332" y="3672469"/>
                </a:cubicBezTo>
                <a:cubicBezTo>
                  <a:pt x="3030654" y="3366430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43200" y="1601773"/>
            <a:ext cx="3650166" cy="3730067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730067"/>
              <a:gd name="connsiteX1" fmla="*/ 899532 w 3650166"/>
              <a:gd name="connsiteY1" fmla="*/ 3672469 h 3730067"/>
              <a:gd name="connsiteX2" fmla="*/ 1828800 w 3650166"/>
              <a:gd name="connsiteY2" fmla="*/ 2341756 h 3730067"/>
              <a:gd name="connsiteX3" fmla="*/ 2728332 w 3650166"/>
              <a:gd name="connsiteY3" fmla="*/ 3672469 h 3730067"/>
              <a:gd name="connsiteX4" fmla="*/ 3650166 w 3650166"/>
              <a:gd name="connsiteY4" fmla="*/ 0 h 373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730067">
                <a:moveTo>
                  <a:pt x="0" y="7434"/>
                </a:moveTo>
                <a:cubicBezTo>
                  <a:pt x="297985" y="1611351"/>
                  <a:pt x="594732" y="3283416"/>
                  <a:pt x="899532" y="3672469"/>
                </a:cubicBezTo>
                <a:cubicBezTo>
                  <a:pt x="1204332" y="4061522"/>
                  <a:pt x="1524000" y="2341756"/>
                  <a:pt x="1828800" y="2341756"/>
                </a:cubicBezTo>
                <a:cubicBezTo>
                  <a:pt x="2133600" y="2341756"/>
                  <a:pt x="2424771" y="4062762"/>
                  <a:pt x="2728332" y="3672469"/>
                </a:cubicBezTo>
                <a:cubicBezTo>
                  <a:pt x="3031893" y="3282176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43200" y="1600200"/>
            <a:ext cx="3650166" cy="3802435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802435"/>
              <a:gd name="connsiteX1" fmla="*/ 899532 w 3650166"/>
              <a:gd name="connsiteY1" fmla="*/ 3672469 h 3802435"/>
              <a:gd name="connsiteX2" fmla="*/ 1836234 w 3650166"/>
              <a:gd name="connsiteY2" fmla="*/ 3040565 h 3802435"/>
              <a:gd name="connsiteX3" fmla="*/ 2728332 w 3650166"/>
              <a:gd name="connsiteY3" fmla="*/ 3672469 h 3802435"/>
              <a:gd name="connsiteX4" fmla="*/ 3650166 w 3650166"/>
              <a:gd name="connsiteY4" fmla="*/ 0 h 380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802435">
                <a:moveTo>
                  <a:pt x="0" y="7434"/>
                </a:moveTo>
                <a:cubicBezTo>
                  <a:pt x="297985" y="1611351"/>
                  <a:pt x="593493" y="3166947"/>
                  <a:pt x="899532" y="3672469"/>
                </a:cubicBezTo>
                <a:cubicBezTo>
                  <a:pt x="1205571" y="4177991"/>
                  <a:pt x="1531434" y="3040565"/>
                  <a:pt x="1836234" y="3040565"/>
                </a:cubicBezTo>
                <a:cubicBezTo>
                  <a:pt x="2141034" y="3040565"/>
                  <a:pt x="2426010" y="4179230"/>
                  <a:pt x="2728332" y="3672469"/>
                </a:cubicBezTo>
                <a:cubicBezTo>
                  <a:pt x="3030654" y="3165708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43200" y="1600201"/>
            <a:ext cx="3650166" cy="3850618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802435"/>
              <a:gd name="connsiteX1" fmla="*/ 899532 w 3650166"/>
              <a:gd name="connsiteY1" fmla="*/ 3672469 h 3802435"/>
              <a:gd name="connsiteX2" fmla="*/ 1836234 w 3650166"/>
              <a:gd name="connsiteY2" fmla="*/ 3040565 h 3802435"/>
              <a:gd name="connsiteX3" fmla="*/ 2728332 w 3650166"/>
              <a:gd name="connsiteY3" fmla="*/ 3672469 h 3802435"/>
              <a:gd name="connsiteX4" fmla="*/ 3650166 w 3650166"/>
              <a:gd name="connsiteY4" fmla="*/ 0 h 3802435"/>
              <a:gd name="connsiteX0" fmla="*/ 0 w 3650166"/>
              <a:gd name="connsiteY0" fmla="*/ 7434 h 3850618"/>
              <a:gd name="connsiteX1" fmla="*/ 899532 w 3650166"/>
              <a:gd name="connsiteY1" fmla="*/ 3672469 h 3850618"/>
              <a:gd name="connsiteX2" fmla="*/ 1836234 w 3650166"/>
              <a:gd name="connsiteY2" fmla="*/ 3315629 h 3850618"/>
              <a:gd name="connsiteX3" fmla="*/ 2728332 w 3650166"/>
              <a:gd name="connsiteY3" fmla="*/ 3672469 h 3850618"/>
              <a:gd name="connsiteX4" fmla="*/ 3650166 w 3650166"/>
              <a:gd name="connsiteY4" fmla="*/ 0 h 38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850618">
                <a:moveTo>
                  <a:pt x="0" y="7434"/>
                </a:moveTo>
                <a:cubicBezTo>
                  <a:pt x="297985" y="1611351"/>
                  <a:pt x="593493" y="3121103"/>
                  <a:pt x="899532" y="3672469"/>
                </a:cubicBezTo>
                <a:cubicBezTo>
                  <a:pt x="1205571" y="4223835"/>
                  <a:pt x="1531434" y="3315629"/>
                  <a:pt x="1836234" y="3315629"/>
                </a:cubicBezTo>
                <a:cubicBezTo>
                  <a:pt x="2141034" y="3315629"/>
                  <a:pt x="2426010" y="4225074"/>
                  <a:pt x="2728332" y="3672469"/>
                </a:cubicBezTo>
                <a:cubicBezTo>
                  <a:pt x="3030654" y="3119864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43200" y="1600200"/>
            <a:ext cx="3650166" cy="3949513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802435"/>
              <a:gd name="connsiteX1" fmla="*/ 899532 w 3650166"/>
              <a:gd name="connsiteY1" fmla="*/ 3672469 h 3802435"/>
              <a:gd name="connsiteX2" fmla="*/ 1836234 w 3650166"/>
              <a:gd name="connsiteY2" fmla="*/ 3040565 h 3802435"/>
              <a:gd name="connsiteX3" fmla="*/ 2728332 w 3650166"/>
              <a:gd name="connsiteY3" fmla="*/ 3672469 h 3802435"/>
              <a:gd name="connsiteX4" fmla="*/ 3650166 w 3650166"/>
              <a:gd name="connsiteY4" fmla="*/ 0 h 3802435"/>
              <a:gd name="connsiteX0" fmla="*/ 0 w 3650166"/>
              <a:gd name="connsiteY0" fmla="*/ 7434 h 3850618"/>
              <a:gd name="connsiteX1" fmla="*/ 899532 w 3650166"/>
              <a:gd name="connsiteY1" fmla="*/ 3672469 h 3850618"/>
              <a:gd name="connsiteX2" fmla="*/ 1836234 w 3650166"/>
              <a:gd name="connsiteY2" fmla="*/ 3315629 h 3850618"/>
              <a:gd name="connsiteX3" fmla="*/ 2728332 w 3650166"/>
              <a:gd name="connsiteY3" fmla="*/ 3672469 h 3850618"/>
              <a:gd name="connsiteX4" fmla="*/ 3650166 w 3650166"/>
              <a:gd name="connsiteY4" fmla="*/ 0 h 3850618"/>
              <a:gd name="connsiteX0" fmla="*/ 0 w 3650166"/>
              <a:gd name="connsiteY0" fmla="*/ 7434 h 3949513"/>
              <a:gd name="connsiteX1" fmla="*/ 899532 w 3650166"/>
              <a:gd name="connsiteY1" fmla="*/ 3672469 h 3949513"/>
              <a:gd name="connsiteX2" fmla="*/ 1836234 w 3650166"/>
              <a:gd name="connsiteY2" fmla="*/ 3687337 h 3949513"/>
              <a:gd name="connsiteX3" fmla="*/ 2728332 w 3650166"/>
              <a:gd name="connsiteY3" fmla="*/ 3672469 h 3949513"/>
              <a:gd name="connsiteX4" fmla="*/ 3650166 w 3650166"/>
              <a:gd name="connsiteY4" fmla="*/ 0 h 39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949513">
                <a:moveTo>
                  <a:pt x="0" y="7434"/>
                </a:moveTo>
                <a:cubicBezTo>
                  <a:pt x="297985" y="1611351"/>
                  <a:pt x="593493" y="3059152"/>
                  <a:pt x="899532" y="3672469"/>
                </a:cubicBezTo>
                <a:cubicBezTo>
                  <a:pt x="1205571" y="4285786"/>
                  <a:pt x="1531434" y="3687337"/>
                  <a:pt x="1836234" y="3687337"/>
                </a:cubicBezTo>
                <a:cubicBezTo>
                  <a:pt x="2141034" y="3687337"/>
                  <a:pt x="2426010" y="4287025"/>
                  <a:pt x="2728332" y="3672469"/>
                </a:cubicBezTo>
                <a:cubicBezTo>
                  <a:pt x="3030654" y="3057913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7872" y="55358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3836" y="55321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4498848" y="5532120"/>
            <a:ext cx="146304" cy="384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4914" y="5925693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Voltage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7012" y="5377688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for computing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Inexact Computing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Jordi Cortadella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43200" y="1600200"/>
            <a:ext cx="3650166" cy="3949513"/>
          </a:xfrm>
          <a:custGeom>
            <a:avLst/>
            <a:gdLst>
              <a:gd name="connsiteX0" fmla="*/ 0 w 3650166"/>
              <a:gd name="connsiteY0" fmla="*/ 7434 h 3765754"/>
              <a:gd name="connsiteX1" fmla="*/ 899532 w 3650166"/>
              <a:gd name="connsiteY1" fmla="*/ 3672469 h 3765754"/>
              <a:gd name="connsiteX2" fmla="*/ 1821366 w 3650166"/>
              <a:gd name="connsiteY2" fmla="*/ 2750634 h 3765754"/>
              <a:gd name="connsiteX3" fmla="*/ 2728332 w 3650166"/>
              <a:gd name="connsiteY3" fmla="*/ 3672469 h 3765754"/>
              <a:gd name="connsiteX4" fmla="*/ 3650166 w 3650166"/>
              <a:gd name="connsiteY4" fmla="*/ 0 h 3765754"/>
              <a:gd name="connsiteX0" fmla="*/ 0 w 3650166"/>
              <a:gd name="connsiteY0" fmla="*/ 7434 h 3802435"/>
              <a:gd name="connsiteX1" fmla="*/ 899532 w 3650166"/>
              <a:gd name="connsiteY1" fmla="*/ 3672469 h 3802435"/>
              <a:gd name="connsiteX2" fmla="*/ 1836234 w 3650166"/>
              <a:gd name="connsiteY2" fmla="*/ 3040565 h 3802435"/>
              <a:gd name="connsiteX3" fmla="*/ 2728332 w 3650166"/>
              <a:gd name="connsiteY3" fmla="*/ 3672469 h 3802435"/>
              <a:gd name="connsiteX4" fmla="*/ 3650166 w 3650166"/>
              <a:gd name="connsiteY4" fmla="*/ 0 h 3802435"/>
              <a:gd name="connsiteX0" fmla="*/ 0 w 3650166"/>
              <a:gd name="connsiteY0" fmla="*/ 7434 h 3850618"/>
              <a:gd name="connsiteX1" fmla="*/ 899532 w 3650166"/>
              <a:gd name="connsiteY1" fmla="*/ 3672469 h 3850618"/>
              <a:gd name="connsiteX2" fmla="*/ 1836234 w 3650166"/>
              <a:gd name="connsiteY2" fmla="*/ 3315629 h 3850618"/>
              <a:gd name="connsiteX3" fmla="*/ 2728332 w 3650166"/>
              <a:gd name="connsiteY3" fmla="*/ 3672469 h 3850618"/>
              <a:gd name="connsiteX4" fmla="*/ 3650166 w 3650166"/>
              <a:gd name="connsiteY4" fmla="*/ 0 h 3850618"/>
              <a:gd name="connsiteX0" fmla="*/ 0 w 3650166"/>
              <a:gd name="connsiteY0" fmla="*/ 7434 h 3949513"/>
              <a:gd name="connsiteX1" fmla="*/ 899532 w 3650166"/>
              <a:gd name="connsiteY1" fmla="*/ 3672469 h 3949513"/>
              <a:gd name="connsiteX2" fmla="*/ 1836234 w 3650166"/>
              <a:gd name="connsiteY2" fmla="*/ 3687337 h 3949513"/>
              <a:gd name="connsiteX3" fmla="*/ 2728332 w 3650166"/>
              <a:gd name="connsiteY3" fmla="*/ 3672469 h 3949513"/>
              <a:gd name="connsiteX4" fmla="*/ 3650166 w 3650166"/>
              <a:gd name="connsiteY4" fmla="*/ 0 h 39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166" h="3949513">
                <a:moveTo>
                  <a:pt x="0" y="7434"/>
                </a:moveTo>
                <a:cubicBezTo>
                  <a:pt x="297985" y="1611351"/>
                  <a:pt x="593493" y="3059152"/>
                  <a:pt x="899532" y="3672469"/>
                </a:cubicBezTo>
                <a:cubicBezTo>
                  <a:pt x="1205571" y="4285786"/>
                  <a:pt x="1531434" y="3687337"/>
                  <a:pt x="1836234" y="3687337"/>
                </a:cubicBezTo>
                <a:cubicBezTo>
                  <a:pt x="2141034" y="3687337"/>
                  <a:pt x="2426010" y="4287025"/>
                  <a:pt x="2728332" y="3672469"/>
                </a:cubicBezTo>
                <a:cubicBezTo>
                  <a:pt x="3030654" y="3057913"/>
                  <a:pt x="3341649" y="1607015"/>
                  <a:pt x="36501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7872" y="55358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3836" y="55321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3887012" y="5377688"/>
            <a:ext cx="146304" cy="146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8848" y="5532120"/>
            <a:ext cx="146304" cy="384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4914" y="5925693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Voltage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59259E-6 L 0.01771 -0.00625 L 0.02882 -0.01597 L 0.01406 -0.01227 L -0.00642 -0.00857 L -0.0184 -0.01597 L -0.00538 -0.01736 L -0.00087 -0.03218 L 0.00469 -0.01736 L 0.02517 -0.02107 L 0.03993 -0.01482 L 0.00573 -0.00371 L -0.01285 -0.00371 L -0.01927 -0.01968 L -0.00451 -0.02847 L 0.00851 -0.03959 L 0.00937 -0.02338 L 0.02413 -0.03218 L 0.02882 -0.01366 L 0.00747 -0.00741 L -0.01094 -0.01227 L -0.02205 -0.01968 L -0.02847 -0.02593 L -0.00729 -0.03218 L 0.00747 -0.04931 L 0.01493 -0.02107 L 0.00382 -0.01482 L 0.03524 -0.01597 L 0.03437 -0.02963 L 0.04549 -0.02593 L 0.05573 -0.0382 L 0.06962 -0.04815 L 0.09184 -0.04329 L 0.08715 -0.02593 L 0.10937 -0.02338 L 0.10937 -0.00741 L 0.12413 -0.00371 L 0.14635 -0.00625 L 0.15295 -0.02338 L 0.14271 -0.01968 L 0.11962 -0.01227 L 0.10104 -0.00625 L 0.09462 -0.02107 L 0.10017 -0.03449 L 0.11406 -0.03334 L 0.11771 -0.02709 L 0.12691 -0.00116 C 0.12795 -0.00486 0.12934 -0.00857 0.12969 -0.01227 C 0.13003 -0.01482 0.12882 -0.01968 0.12882 -0.01968 L 0.12882 -0.02847 L 0.12969 -0.04074 L 0.1316 -0.0456 C 0.13455 -0.03519 0.13437 -0.03935 0.13437 -0.03334 L 0.13906 -0.01852 L 0.14184 -0.01111 L 0.15573 -0.02847 L 0.14913 -0.00996 L 0.1316 0.00995 L 0.11771 -0.00625 L 0.09826 -0.01736 L 0.08715 -0.02963 L 0.12517 -0.0382 L 0.12517 -0.0382 " pathEditMode="relative" ptsTypes="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x_1 \vee x_2 \vee x_3) \wedge (\neg x_1 \vee x_3 \vee x_4) \wedge \cdots&#10;\]&#10;&#10;\end{document}"/>
  <p:tag name="IGUANATEXSIZE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_1=0, x_2=1\]&#10;\[x_3=1, x_4=0\]&#10;\[\vdots\]&#10;&#10;\end{document}"/>
  <p:tag name="IGUANATEXSIZE" val="32"/>
</p:tagLst>
</file>

<file path=ppt/theme/theme1.xml><?xml version="1.0" encoding="utf-8"?>
<a:theme xmlns:a="http://schemas.openxmlformats.org/drawingml/2006/main" name="Brazil_Asy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Brazil_Async</Template>
  <TotalTime>8359</TotalTime>
  <Words>1575</Words>
  <Application>Microsoft Office PowerPoint</Application>
  <PresentationFormat>On-screen Show (4:3)</PresentationFormat>
  <Paragraphs>1200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4</vt:i4>
      </vt:variant>
    </vt:vector>
  </HeadingPairs>
  <TitlesOfParts>
    <vt:vector size="31" baseType="lpstr">
      <vt:lpstr>Brazil_Async</vt:lpstr>
      <vt:lpstr>Inexact Computing</vt:lpstr>
      <vt:lpstr>PowerPoint Presentation</vt:lpstr>
      <vt:lpstr>PowerPoint Presentation</vt:lpstr>
      <vt:lpstr>PowerPoint Presentation</vt:lpstr>
      <vt:lpstr>PowerPoint Presentation</vt:lpstr>
      <vt:lpstr>Technology and voltage scaling</vt:lpstr>
      <vt:lpstr>Energy for computing</vt:lpstr>
      <vt:lpstr>Energy for computing</vt:lpstr>
      <vt:lpstr>Energy for computing</vt:lpstr>
      <vt:lpstr>Energy and errors</vt:lpstr>
      <vt:lpstr>What does error mean?</vt:lpstr>
      <vt:lpstr>What does error mean?</vt:lpstr>
      <vt:lpstr>What does error mean?</vt:lpstr>
      <vt:lpstr>What does error mean?</vt:lpstr>
      <vt:lpstr>Inexact computing</vt:lpstr>
      <vt:lpstr>Is inexact computing acceptable?</vt:lpstr>
      <vt:lpstr>What is good enough?</vt:lpstr>
      <vt:lpstr>Energy vs. error rate</vt:lpstr>
      <vt:lpstr>Computing with errors</vt:lpstr>
      <vt:lpstr>How to check: Certifying algorithms</vt:lpstr>
      <vt:lpstr>Example: sorting</vt:lpstr>
      <vt:lpstr>Example: SAT</vt:lpstr>
      <vt:lpstr>Conclusions</vt:lpstr>
      <vt:lpstr>Some bibliography</vt:lpstr>
      <vt:lpstr>PowerPoint Presentation</vt:lpstr>
      <vt:lpstr>PowerPoint Presentation</vt:lpstr>
      <vt:lpstr>Rings and Tokens</vt:lpstr>
      <vt:lpstr>Elastic Clocks</vt:lpstr>
      <vt:lpstr>Synchronous operation</vt:lpstr>
      <vt:lpstr>De-synchronization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jordicf</dc:creator>
  <cp:lastModifiedBy>Venema, Petra</cp:lastModifiedBy>
  <cp:revision>421</cp:revision>
  <dcterms:created xsi:type="dcterms:W3CDTF">2013-02-02T19:28:27Z</dcterms:created>
  <dcterms:modified xsi:type="dcterms:W3CDTF">2014-07-22T09:41:51Z</dcterms:modified>
</cp:coreProperties>
</file>